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7" r:id="rId1"/>
  </p:sldMasterIdLst>
  <p:notesMasterIdLst>
    <p:notesMasterId r:id="rId30"/>
  </p:notesMasterIdLst>
  <p:sldIdLst>
    <p:sldId id="256" r:id="rId2"/>
    <p:sldId id="273" r:id="rId3"/>
    <p:sldId id="265" r:id="rId4"/>
    <p:sldId id="283" r:id="rId5"/>
    <p:sldId id="266" r:id="rId6"/>
    <p:sldId id="274" r:id="rId7"/>
    <p:sldId id="284" r:id="rId8"/>
    <p:sldId id="285" r:id="rId9"/>
    <p:sldId id="286" r:id="rId10"/>
    <p:sldId id="287" r:id="rId11"/>
    <p:sldId id="288" r:id="rId12"/>
    <p:sldId id="268" r:id="rId13"/>
    <p:sldId id="289" r:id="rId14"/>
    <p:sldId id="276" r:id="rId15"/>
    <p:sldId id="277" r:id="rId16"/>
    <p:sldId id="294" r:id="rId17"/>
    <p:sldId id="278" r:id="rId18"/>
    <p:sldId id="281" r:id="rId19"/>
    <p:sldId id="279" r:id="rId20"/>
    <p:sldId id="295" r:id="rId21"/>
    <p:sldId id="291" r:id="rId22"/>
    <p:sldId id="290" r:id="rId23"/>
    <p:sldId id="292" r:id="rId24"/>
    <p:sldId id="282" r:id="rId25"/>
    <p:sldId id="271" r:id="rId26"/>
    <p:sldId id="293" r:id="rId27"/>
    <p:sldId id="280" r:id="rId28"/>
    <p:sldId id="29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CBAFBBDC-EA00-443C-BFFC-7D8E35463BD0}">
          <p14:sldIdLst>
            <p14:sldId id="256"/>
            <p14:sldId id="273"/>
            <p14:sldId id="265"/>
            <p14:sldId id="283"/>
            <p14:sldId id="266"/>
            <p14:sldId id="274"/>
            <p14:sldId id="284"/>
            <p14:sldId id="285"/>
            <p14:sldId id="286"/>
            <p14:sldId id="287"/>
            <p14:sldId id="288"/>
            <p14:sldId id="268"/>
            <p14:sldId id="289"/>
            <p14:sldId id="276"/>
            <p14:sldId id="277"/>
            <p14:sldId id="294"/>
            <p14:sldId id="278"/>
            <p14:sldId id="281"/>
            <p14:sldId id="279"/>
            <p14:sldId id="295"/>
            <p14:sldId id="291"/>
            <p14:sldId id="290"/>
            <p14:sldId id="292"/>
            <p14:sldId id="282"/>
            <p14:sldId id="271"/>
            <p14:sldId id="293"/>
            <p14:sldId id="280"/>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0"/>
    <a:srgbClr val="256B9E"/>
    <a:srgbClr val="7BD2F0"/>
    <a:srgbClr val="8FDAF4"/>
    <a:srgbClr val="1B98CC"/>
    <a:srgbClr val="286D9F"/>
    <a:srgbClr val="5F77EF"/>
    <a:srgbClr val="FF874B"/>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76" autoAdjust="0"/>
    <p:restoredTop sz="75579" autoAdjust="0"/>
  </p:normalViewPr>
  <p:slideViewPr>
    <p:cSldViewPr snapToGrid="0">
      <p:cViewPr varScale="1">
        <p:scale>
          <a:sx n="116" d="100"/>
          <a:sy n="116" d="100"/>
        </p:scale>
        <p:origin x="132" y="34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9D5CC-34B0-4954-B2C6-675F3811EECF}" type="datetimeFigureOut">
              <a:rPr lang="en-US" smtClean="0"/>
              <a:t>3/11/2024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C1326-2531-40AD-ACA1-1A9606E28219}" type="slidenum">
              <a:rPr lang="en-US" smtClean="0"/>
              <a:t>‹#›</a:t>
            </a:fld>
            <a:endParaRPr lang="en-US"/>
          </a:p>
        </p:txBody>
      </p:sp>
    </p:spTree>
    <p:extLst>
      <p:ext uri="{BB962C8B-B14F-4D97-AF65-F5344CB8AC3E}">
        <p14:creationId xmlns:p14="http://schemas.microsoft.com/office/powerpoint/2010/main" val="2542724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Buenos días presidente, coordinadora, tribunales y tutor, soy Cesar Quiroga y para mí es un honor poder presentarles el proyecto “Procesamiento de lenguaje natural para mejorar los servicios de una empresa de telecomunicaciones proveedora de Internet y Televisión”</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1</a:t>
            </a:fld>
            <a:endParaRPr lang="en-US"/>
          </a:p>
        </p:txBody>
      </p:sp>
    </p:spTree>
    <p:extLst>
      <p:ext uri="{BB962C8B-B14F-4D97-AF65-F5344CB8AC3E}">
        <p14:creationId xmlns:p14="http://schemas.microsoft.com/office/powerpoint/2010/main" val="1231959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BO" dirty="0"/>
          </a:p>
        </p:txBody>
      </p:sp>
      <p:sp>
        <p:nvSpPr>
          <p:cNvPr id="4" name="Slide Number Placeholder 3"/>
          <p:cNvSpPr>
            <a:spLocks noGrp="1"/>
          </p:cNvSpPr>
          <p:nvPr>
            <p:ph type="sldNum" sz="quarter" idx="5"/>
          </p:nvPr>
        </p:nvSpPr>
        <p:spPr/>
        <p:txBody>
          <a:bodyPr/>
          <a:lstStyle/>
          <a:p>
            <a:fld id="{599C1326-2531-40AD-ACA1-1A9606E28219}" type="slidenum">
              <a:rPr lang="en-US" smtClean="0"/>
              <a:t>10</a:t>
            </a:fld>
            <a:endParaRPr lang="en-US"/>
          </a:p>
        </p:txBody>
      </p:sp>
    </p:spTree>
    <p:extLst>
      <p:ext uri="{BB962C8B-B14F-4D97-AF65-F5344CB8AC3E}">
        <p14:creationId xmlns:p14="http://schemas.microsoft.com/office/powerpoint/2010/main" val="2381911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BO" dirty="0"/>
          </a:p>
        </p:txBody>
      </p:sp>
      <p:sp>
        <p:nvSpPr>
          <p:cNvPr id="4" name="Slide Number Placeholder 3"/>
          <p:cNvSpPr>
            <a:spLocks noGrp="1"/>
          </p:cNvSpPr>
          <p:nvPr>
            <p:ph type="sldNum" sz="quarter" idx="5"/>
          </p:nvPr>
        </p:nvSpPr>
        <p:spPr/>
        <p:txBody>
          <a:bodyPr/>
          <a:lstStyle/>
          <a:p>
            <a:fld id="{599C1326-2531-40AD-ACA1-1A9606E28219}" type="slidenum">
              <a:rPr lang="en-US" smtClean="0"/>
              <a:t>11</a:t>
            </a:fld>
            <a:endParaRPr lang="en-US"/>
          </a:p>
        </p:txBody>
      </p:sp>
    </p:spTree>
    <p:extLst>
      <p:ext uri="{BB962C8B-B14F-4D97-AF65-F5344CB8AC3E}">
        <p14:creationId xmlns:p14="http://schemas.microsoft.com/office/powerpoint/2010/main" val="961399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Para hizo uso de </a:t>
            </a:r>
            <a:r>
              <a:rPr lang="es-BO" dirty="0" err="1"/>
              <a:t>Pysentimiento</a:t>
            </a:r>
            <a:r>
              <a:rPr lang="es-BO" dirty="0"/>
              <a:t> para instanciar e inferir con BERT, para GPT3.5 se utilizó la API</a:t>
            </a:r>
          </a:p>
          <a:p>
            <a:r>
              <a:rPr lang="es-BO" dirty="0"/>
              <a:t>BERT 5 minutos utilizando GPU, GPT3.5 24 horas debido a restricciones comerciales</a:t>
            </a:r>
          </a:p>
          <a:p>
            <a:r>
              <a:rPr lang="es-BO" dirty="0"/>
              <a:t>Muestra aleatoria de 100 elementos etiquetados manualmente</a:t>
            </a:r>
          </a:p>
        </p:txBody>
      </p:sp>
      <p:sp>
        <p:nvSpPr>
          <p:cNvPr id="4" name="Slide Number Placeholder 3"/>
          <p:cNvSpPr>
            <a:spLocks noGrp="1"/>
          </p:cNvSpPr>
          <p:nvPr>
            <p:ph type="sldNum" sz="quarter" idx="5"/>
          </p:nvPr>
        </p:nvSpPr>
        <p:spPr/>
        <p:txBody>
          <a:bodyPr/>
          <a:lstStyle/>
          <a:p>
            <a:fld id="{599C1326-2531-40AD-ACA1-1A9606E28219}" type="slidenum">
              <a:rPr lang="en-US" smtClean="0"/>
              <a:t>12</a:t>
            </a:fld>
            <a:endParaRPr lang="en-US"/>
          </a:p>
        </p:txBody>
      </p:sp>
    </p:spTree>
    <p:extLst>
      <p:ext uri="{BB962C8B-B14F-4D97-AF65-F5344CB8AC3E}">
        <p14:creationId xmlns:p14="http://schemas.microsoft.com/office/powerpoint/2010/main" val="89042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Métricas definidas en </a:t>
            </a:r>
            <a:r>
              <a:rPr lang="es-BO" dirty="0" err="1"/>
              <a:t>Tableau</a:t>
            </a:r>
            <a:endParaRPr lang="es-BO" dirty="0"/>
          </a:p>
          <a:p>
            <a:endParaRPr lang="es-BO" dirty="0"/>
          </a:p>
        </p:txBody>
      </p:sp>
      <p:sp>
        <p:nvSpPr>
          <p:cNvPr id="4" name="Slide Number Placeholder 3"/>
          <p:cNvSpPr>
            <a:spLocks noGrp="1"/>
          </p:cNvSpPr>
          <p:nvPr>
            <p:ph type="sldNum" sz="quarter" idx="5"/>
          </p:nvPr>
        </p:nvSpPr>
        <p:spPr/>
        <p:txBody>
          <a:bodyPr/>
          <a:lstStyle/>
          <a:p>
            <a:fld id="{599C1326-2531-40AD-ACA1-1A9606E28219}" type="slidenum">
              <a:rPr lang="en-US" smtClean="0"/>
              <a:t>13</a:t>
            </a:fld>
            <a:endParaRPr lang="en-US"/>
          </a:p>
        </p:txBody>
      </p:sp>
    </p:spTree>
    <p:extLst>
      <p:ext uri="{BB962C8B-B14F-4D97-AF65-F5344CB8AC3E}">
        <p14:creationId xmlns:p14="http://schemas.microsoft.com/office/powerpoint/2010/main" val="65592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Las publicaciones de gestión de perfil como fotos y fotos de portada (</a:t>
            </a:r>
            <a:r>
              <a:rPr lang="es-BO" dirty="0" err="1"/>
              <a:t>profile</a:t>
            </a:r>
            <a:r>
              <a:rPr lang="es-BO" dirty="0"/>
              <a:t> media) tienen una alta cantidad de interacción como media (215,1) pero un conteo de publicaciones bajo (11), mientras tanto las fotos es el recurso multimedia más utilizado (2 193 publicaciones), el contenido de videos cortos presenta una alta densidad de media de interacciones (78) considerando la cantidad total de publicaciones (9)</a:t>
            </a:r>
          </a:p>
          <a:p>
            <a:endParaRPr lang="es-BO" dirty="0"/>
          </a:p>
          <a:p>
            <a:pPr marL="171450" indent="-171450">
              <a:buFont typeface="Arial" panose="020B0604020202020204" pitchFamily="34" charset="0"/>
              <a:buChar char="•"/>
            </a:pPr>
            <a:r>
              <a:rPr lang="es-BO" dirty="0"/>
              <a:t>La empresa utiliza mucho más las fotos que cualquier otro tipo de contenido multimedia</a:t>
            </a:r>
          </a:p>
          <a:p>
            <a:pPr marL="171450" indent="-171450">
              <a:buFont typeface="Arial" panose="020B0604020202020204" pitchFamily="34" charset="0"/>
              <a:buChar char="•"/>
            </a:pPr>
            <a:r>
              <a:rPr lang="es-BO" dirty="0"/>
              <a:t>Las imágenes de perfil tienen un excelente alcance con una baja densidad pero una mayor interacción, los usuarios interactúan bastante con este elemento</a:t>
            </a:r>
          </a:p>
          <a:p>
            <a:pPr marL="171450" indent="-171450">
              <a:buFont typeface="Arial" panose="020B0604020202020204" pitchFamily="34" charset="0"/>
              <a:buChar char="•"/>
            </a:pPr>
            <a:r>
              <a:rPr lang="es-BO" dirty="0"/>
              <a:t>Los videos cortos tienen un buen alcance e interacción</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14</a:t>
            </a:fld>
            <a:endParaRPr lang="en-US"/>
          </a:p>
        </p:txBody>
      </p:sp>
    </p:spTree>
    <p:extLst>
      <p:ext uri="{BB962C8B-B14F-4D97-AF65-F5344CB8AC3E}">
        <p14:creationId xmlns:p14="http://schemas.microsoft.com/office/powerpoint/2010/main" val="5627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BO" dirty="0"/>
              <a:t>Por color gestión de perfil es crítico debido a interacción positiva absoluta menor a 0 -&gt; gestión de perfil tiene mucha interacción pero es negativa, tiene mucha coyuntura y uso y una media de -2,71</a:t>
            </a:r>
          </a:p>
          <a:p>
            <a:pPr marL="171450" indent="-171450">
              <a:buFont typeface="Arial" panose="020B0604020202020204" pitchFamily="34" charset="0"/>
              <a:buChar char="•"/>
            </a:pPr>
            <a:r>
              <a:rPr lang="es-BO" dirty="0"/>
              <a:t>Se tiene mucha interacción neutral en gestión de perfil e Internet</a:t>
            </a:r>
          </a:p>
          <a:p>
            <a:pPr marL="171450" indent="-171450">
              <a:buFont typeface="Arial" panose="020B0604020202020204" pitchFamily="34" charset="0"/>
              <a:buChar char="•"/>
            </a:pPr>
            <a:r>
              <a:rPr lang="es-BO" noProof="0" dirty="0"/>
              <a:t>Los tópicos relevantes de las publicaciones indistintamente del tipo multimedia están relacionados a fútbol (46,38).</a:t>
            </a:r>
          </a:p>
          <a:p>
            <a:pPr marL="171450" indent="-171450">
              <a:buFont typeface="Arial" panose="020B0604020202020204" pitchFamily="34" charset="0"/>
              <a:buChar char="•"/>
            </a:pPr>
            <a:r>
              <a:rPr lang="es-BO" noProof="0" dirty="0"/>
              <a:t>Clientes interactúan negativamente en fotos de perfil y portada</a:t>
            </a:r>
          </a:p>
          <a:p>
            <a:pPr marL="171450" indent="-171450">
              <a:buFont typeface="Arial" panose="020B0604020202020204" pitchFamily="34" charset="0"/>
              <a:buChar char="•"/>
            </a:pPr>
            <a:r>
              <a:rPr lang="es-BO" noProof="0" dirty="0"/>
              <a:t>Clientes se sienten más contentos con fútbol, deportes y televisión</a:t>
            </a:r>
          </a:p>
        </p:txBody>
      </p:sp>
      <p:sp>
        <p:nvSpPr>
          <p:cNvPr id="4" name="Slide Number Placeholder 3"/>
          <p:cNvSpPr>
            <a:spLocks noGrp="1"/>
          </p:cNvSpPr>
          <p:nvPr>
            <p:ph type="sldNum" sz="quarter" idx="5"/>
          </p:nvPr>
        </p:nvSpPr>
        <p:spPr/>
        <p:txBody>
          <a:bodyPr/>
          <a:lstStyle/>
          <a:p>
            <a:fld id="{599C1326-2531-40AD-ACA1-1A9606E28219}" type="slidenum">
              <a:rPr lang="en-US" smtClean="0"/>
              <a:t>15</a:t>
            </a:fld>
            <a:endParaRPr lang="en-US"/>
          </a:p>
        </p:txBody>
      </p:sp>
    </p:spTree>
    <p:extLst>
      <p:ext uri="{BB962C8B-B14F-4D97-AF65-F5344CB8AC3E}">
        <p14:creationId xmlns:p14="http://schemas.microsoft.com/office/powerpoint/2010/main" val="2319554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BO" noProof="0" dirty="0"/>
              <a:t>Gestión de perfil tiene meses más problemáticos</a:t>
            </a:r>
          </a:p>
        </p:txBody>
      </p:sp>
      <p:sp>
        <p:nvSpPr>
          <p:cNvPr id="4" name="Slide Number Placeholder 3"/>
          <p:cNvSpPr>
            <a:spLocks noGrp="1"/>
          </p:cNvSpPr>
          <p:nvPr>
            <p:ph type="sldNum" sz="quarter" idx="5"/>
          </p:nvPr>
        </p:nvSpPr>
        <p:spPr/>
        <p:txBody>
          <a:bodyPr/>
          <a:lstStyle/>
          <a:p>
            <a:fld id="{599C1326-2531-40AD-ACA1-1A9606E28219}" type="slidenum">
              <a:rPr lang="en-US" smtClean="0"/>
              <a:t>16</a:t>
            </a:fld>
            <a:endParaRPr lang="en-US"/>
          </a:p>
        </p:txBody>
      </p:sp>
    </p:spTree>
    <p:extLst>
      <p:ext uri="{BB962C8B-B14F-4D97-AF65-F5344CB8AC3E}">
        <p14:creationId xmlns:p14="http://schemas.microsoft.com/office/powerpoint/2010/main" val="3149475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Gestión de perfil -&gt; peor tópico de publicación</a:t>
            </a:r>
          </a:p>
          <a:p>
            <a:r>
              <a:rPr lang="es-BO" noProof="0" dirty="0"/>
              <a:t>Indicar por tópico de comentario</a:t>
            </a:r>
          </a:p>
        </p:txBody>
      </p:sp>
      <p:sp>
        <p:nvSpPr>
          <p:cNvPr id="4" name="Slide Number Placeholder 3"/>
          <p:cNvSpPr>
            <a:spLocks noGrp="1"/>
          </p:cNvSpPr>
          <p:nvPr>
            <p:ph type="sldNum" sz="quarter" idx="5"/>
          </p:nvPr>
        </p:nvSpPr>
        <p:spPr/>
        <p:txBody>
          <a:bodyPr/>
          <a:lstStyle/>
          <a:p>
            <a:fld id="{599C1326-2531-40AD-ACA1-1A9606E28219}" type="slidenum">
              <a:rPr lang="en-US" smtClean="0"/>
              <a:t>17</a:t>
            </a:fld>
            <a:endParaRPr lang="en-US"/>
          </a:p>
        </p:txBody>
      </p:sp>
    </p:spTree>
    <p:extLst>
      <p:ext uri="{BB962C8B-B14F-4D97-AF65-F5344CB8AC3E}">
        <p14:creationId xmlns:p14="http://schemas.microsoft.com/office/powerpoint/2010/main" val="367532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Indicar grupos de correlación y correlación neutral con negativo</a:t>
            </a:r>
          </a:p>
        </p:txBody>
      </p:sp>
      <p:sp>
        <p:nvSpPr>
          <p:cNvPr id="4" name="Slide Number Placeholder 3"/>
          <p:cNvSpPr>
            <a:spLocks noGrp="1"/>
          </p:cNvSpPr>
          <p:nvPr>
            <p:ph type="sldNum" sz="quarter" idx="5"/>
          </p:nvPr>
        </p:nvSpPr>
        <p:spPr/>
        <p:txBody>
          <a:bodyPr/>
          <a:lstStyle/>
          <a:p>
            <a:fld id="{599C1326-2531-40AD-ACA1-1A9606E28219}" type="slidenum">
              <a:rPr lang="en-US" smtClean="0"/>
              <a:t>18</a:t>
            </a:fld>
            <a:endParaRPr lang="en-US"/>
          </a:p>
        </p:txBody>
      </p:sp>
    </p:spTree>
    <p:extLst>
      <p:ext uri="{BB962C8B-B14F-4D97-AF65-F5344CB8AC3E}">
        <p14:creationId xmlns:p14="http://schemas.microsoft.com/office/powerpoint/2010/main" val="2497537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ES" dirty="0"/>
              <a:t>Comentarios positivos -&gt; 7,28 veces menor (5,92 contra 43,11)</a:t>
            </a:r>
          </a:p>
          <a:p>
            <a:pPr marL="171450" indent="-171450">
              <a:buFont typeface="Arial" panose="020B0604020202020204" pitchFamily="34" charset="0"/>
              <a:buChar char="•"/>
            </a:pPr>
            <a:r>
              <a:rPr lang="es-ES" dirty="0"/>
              <a:t>Comentarios negativos -&gt; 4.81 veces (48,47 contra 10,07)</a:t>
            </a:r>
          </a:p>
          <a:p>
            <a:pPr marL="171450" indent="-171450">
              <a:buFont typeface="Arial" panose="020B0604020202020204" pitchFamily="34" charset="0"/>
              <a:buChar char="•"/>
            </a:pPr>
            <a:r>
              <a:rPr lang="es-ES" dirty="0"/>
              <a:t>Neutral es similar, reforzar falta de competitividad</a:t>
            </a:r>
          </a:p>
          <a:p>
            <a:pPr marL="171450" indent="-171450">
              <a:buFont typeface="Arial" panose="020B0604020202020204" pitchFamily="34" charset="0"/>
              <a:buChar char="•"/>
            </a:pPr>
            <a:r>
              <a:rPr lang="es-ES" dirty="0"/>
              <a:t>Se usa más el texto en lo negativo, luego emojis, imágenes y gifs -&gt; analizar el texto</a:t>
            </a:r>
          </a:p>
        </p:txBody>
      </p:sp>
      <p:sp>
        <p:nvSpPr>
          <p:cNvPr id="4" name="Slide Number Placeholder 3"/>
          <p:cNvSpPr>
            <a:spLocks noGrp="1"/>
          </p:cNvSpPr>
          <p:nvPr>
            <p:ph type="sldNum" sz="quarter" idx="5"/>
          </p:nvPr>
        </p:nvSpPr>
        <p:spPr/>
        <p:txBody>
          <a:bodyPr/>
          <a:lstStyle/>
          <a:p>
            <a:fld id="{599C1326-2531-40AD-ACA1-1A9606E28219}" type="slidenum">
              <a:rPr lang="en-US" smtClean="0"/>
              <a:t>19</a:t>
            </a:fld>
            <a:endParaRPr lang="en-US"/>
          </a:p>
        </p:txBody>
      </p:sp>
    </p:spTree>
    <p:extLst>
      <p:ext uri="{BB962C8B-B14F-4D97-AF65-F5344CB8AC3E}">
        <p14:creationId xmlns:p14="http://schemas.microsoft.com/office/powerpoint/2010/main" val="1725217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2</a:t>
            </a:fld>
            <a:endParaRPr lang="en-US"/>
          </a:p>
        </p:txBody>
      </p:sp>
    </p:spTree>
    <p:extLst>
      <p:ext uri="{BB962C8B-B14F-4D97-AF65-F5344CB8AC3E}">
        <p14:creationId xmlns:p14="http://schemas.microsoft.com/office/powerpoint/2010/main" val="3816504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Mediana diaria de 2 comentarios negativos, 0 positivos</a:t>
            </a:r>
          </a:p>
          <a:p>
            <a:r>
              <a:rPr lang="es-BO" dirty="0"/>
              <a:t>Mediana de interacción es mayor para positivo vs negativo</a:t>
            </a:r>
          </a:p>
          <a:p>
            <a:r>
              <a:rPr lang="es-BO" dirty="0"/>
              <a:t>221 veces para negativas diarias (1 553 vs 7)</a:t>
            </a:r>
          </a:p>
          <a:p>
            <a:r>
              <a:rPr lang="es-BO" dirty="0"/>
              <a:t>128 veces para positivas diarias (3 587 vs 28)</a:t>
            </a:r>
          </a:p>
        </p:txBody>
      </p:sp>
      <p:sp>
        <p:nvSpPr>
          <p:cNvPr id="4" name="Slide Number Placeholder 3"/>
          <p:cNvSpPr>
            <a:spLocks noGrp="1"/>
          </p:cNvSpPr>
          <p:nvPr>
            <p:ph type="sldNum" sz="quarter" idx="5"/>
          </p:nvPr>
        </p:nvSpPr>
        <p:spPr/>
        <p:txBody>
          <a:bodyPr/>
          <a:lstStyle/>
          <a:p>
            <a:fld id="{599C1326-2531-40AD-ACA1-1A9606E28219}" type="slidenum">
              <a:rPr lang="en-US" smtClean="0"/>
              <a:t>20</a:t>
            </a:fld>
            <a:endParaRPr lang="en-US"/>
          </a:p>
        </p:txBody>
      </p:sp>
    </p:spTree>
    <p:extLst>
      <p:ext uri="{BB962C8B-B14F-4D97-AF65-F5344CB8AC3E}">
        <p14:creationId xmlns:p14="http://schemas.microsoft.com/office/powerpoint/2010/main" val="4277703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Ante exploración del texto -&gt; usuarios no determinan la causa raíz pero se evidencia mucho tiempo</a:t>
            </a:r>
          </a:p>
          <a:p>
            <a:r>
              <a:rPr lang="es-BO" dirty="0"/>
              <a:t>94 horas para 2016</a:t>
            </a:r>
          </a:p>
          <a:p>
            <a:r>
              <a:rPr lang="es-BO" dirty="0"/>
              <a:t>12 horas para 2023 -&gt; Pérdidas de 183 700bs</a:t>
            </a:r>
          </a:p>
          <a:p>
            <a:r>
              <a:rPr lang="es-BO" dirty="0"/>
              <a:t>Interacción negativa se da en publicaciones que indican fallas en los servicios para ambas situaciones críticas</a:t>
            </a:r>
          </a:p>
          <a:p>
            <a:endParaRPr lang="es-BO" dirty="0"/>
          </a:p>
          <a:p>
            <a:r>
              <a:rPr lang="es-BO" dirty="0"/>
              <a:t>Positivo fue torneo apertura 2020 en COVID -&gt; Esfuerzos por parte del proveedor</a:t>
            </a:r>
          </a:p>
        </p:txBody>
      </p:sp>
      <p:sp>
        <p:nvSpPr>
          <p:cNvPr id="4" name="Slide Number Placeholder 3"/>
          <p:cNvSpPr>
            <a:spLocks noGrp="1"/>
          </p:cNvSpPr>
          <p:nvPr>
            <p:ph type="sldNum" sz="quarter" idx="5"/>
          </p:nvPr>
        </p:nvSpPr>
        <p:spPr/>
        <p:txBody>
          <a:bodyPr/>
          <a:lstStyle/>
          <a:p>
            <a:fld id="{599C1326-2531-40AD-ACA1-1A9606E28219}" type="slidenum">
              <a:rPr lang="en-US" smtClean="0"/>
              <a:t>21</a:t>
            </a:fld>
            <a:endParaRPr lang="en-US"/>
          </a:p>
        </p:txBody>
      </p:sp>
    </p:spTree>
    <p:extLst>
      <p:ext uri="{BB962C8B-B14F-4D97-AF65-F5344CB8AC3E}">
        <p14:creationId xmlns:p14="http://schemas.microsoft.com/office/powerpoint/2010/main" val="1296266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Explicar ocurrencias y correlacionar</a:t>
            </a:r>
          </a:p>
          <a:p>
            <a:r>
              <a:rPr lang="es-BO" dirty="0"/>
              <a:t>Explicar lista de eventos y mencionar rápidamente</a:t>
            </a:r>
          </a:p>
        </p:txBody>
      </p:sp>
      <p:sp>
        <p:nvSpPr>
          <p:cNvPr id="4" name="Slide Number Placeholder 3"/>
          <p:cNvSpPr>
            <a:spLocks noGrp="1"/>
          </p:cNvSpPr>
          <p:nvPr>
            <p:ph type="sldNum" sz="quarter" idx="5"/>
          </p:nvPr>
        </p:nvSpPr>
        <p:spPr/>
        <p:txBody>
          <a:bodyPr/>
          <a:lstStyle/>
          <a:p>
            <a:fld id="{599C1326-2531-40AD-ACA1-1A9606E28219}" type="slidenum">
              <a:rPr lang="en-US" smtClean="0"/>
              <a:t>22</a:t>
            </a:fld>
            <a:endParaRPr lang="en-US"/>
          </a:p>
        </p:txBody>
      </p:sp>
    </p:spTree>
    <p:extLst>
      <p:ext uri="{BB962C8B-B14F-4D97-AF65-F5344CB8AC3E}">
        <p14:creationId xmlns:p14="http://schemas.microsoft.com/office/powerpoint/2010/main" val="4012635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identificaron meses de febrero</a:t>
            </a:r>
          </a:p>
          <a:p>
            <a:r>
              <a:rPr lang="es-ES" dirty="0"/>
              <a:t>En 06/02/2022, 12/02/2022, 22/02/2022, 04/03/2022, 09/07/2022, 29/07/2022, 11/02/2023, 15/02/2023, 23/02/2023 y 05/05/2023 los usuarios exponen la falta de transmisión de partidos de fútbol, específicamente fútbol boliviano, con una reiterada ocurrencia en la Liga de fútbol Bolivia como también el torneo Apertura, se considera que en eventos históricos de noviembre de 2016 ya se presentaban estos problemas específicamente con la programación de fútbol, y a la vez, en 2023 se vuelve a presentar el problema, la reincidencia de esta interacción es entre febrero y marzo.</a:t>
            </a:r>
          </a:p>
          <a:p>
            <a:endParaRPr lang="es-ES" dirty="0"/>
          </a:p>
          <a:p>
            <a:r>
              <a:rPr lang="es-ES" dirty="0"/>
              <a:t>Dando a entender que la causa de interacción negativa es la falta de transmisión de partidos de la liga boliviana y el tiempo que demoran en adquirir las licencias, los usuarios perciben la capacidad de ver los partidos como parte de los servicios de televisión, por lo tanto, cuando no adquieren dicha programación expresan que quieren irse de la empresa, los equipos mencionados en estos comentarios son equipos de La Paz como Bolivar, </a:t>
            </a:r>
            <a:r>
              <a:rPr lang="es-ES" dirty="0" err="1"/>
              <a:t>Strongest</a:t>
            </a:r>
            <a:r>
              <a:rPr lang="es-ES" dirty="0"/>
              <a:t> y equipos de Cochabamba como Wilstermann y Aurora</a:t>
            </a:r>
          </a:p>
          <a:p>
            <a:endParaRPr lang="es-ES" dirty="0"/>
          </a:p>
          <a:p>
            <a:r>
              <a:rPr lang="es-ES" dirty="0"/>
              <a:t>Mundial 2022 -&gt; Incremento de hasta en 56 veces la interacción negativa</a:t>
            </a:r>
          </a:p>
          <a:p>
            <a:r>
              <a:rPr lang="es-ES" dirty="0"/>
              <a:t>Bajas del servicio y cambios de proveedor</a:t>
            </a:r>
          </a:p>
          <a:p>
            <a:r>
              <a:rPr lang="es-ES" dirty="0"/>
              <a:t>Prohibieron las interacción -&gt; rompe el vínculo entre clientes y empresa -&gt; se somete a boca a boca en ambientes menos controlados e incremento de reacciones</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23</a:t>
            </a:fld>
            <a:endParaRPr lang="en-US"/>
          </a:p>
        </p:txBody>
      </p:sp>
    </p:spTree>
    <p:extLst>
      <p:ext uri="{BB962C8B-B14F-4D97-AF65-F5344CB8AC3E}">
        <p14:creationId xmlns:p14="http://schemas.microsoft.com/office/powerpoint/2010/main" val="2203125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mejorar el servicio de televisión/fútbol entendiendo los requerimientos de los clientes:</a:t>
            </a:r>
          </a:p>
          <a:p>
            <a:pPr marL="171450" indent="-171450">
              <a:buFont typeface="Arial" panose="020B0604020202020204" pitchFamily="34" charset="0"/>
              <a:buChar char="•"/>
            </a:pPr>
            <a:r>
              <a:rPr lang="es-ES" dirty="0"/>
              <a:t>Debido a la incidencia de inconformismo se sugiere contratar los derechos de transmisión para la liga boliviana de fútbol, la adquisición de permisos de transmisión debe ser con anticipación y antes de febrero de todo año.</a:t>
            </a:r>
          </a:p>
          <a:p>
            <a:pPr marL="171450" indent="-171450">
              <a:buFont typeface="Arial" panose="020B0604020202020204" pitchFamily="34" charset="0"/>
              <a:buChar char="•"/>
            </a:pPr>
            <a:r>
              <a:rPr lang="es-ES" dirty="0"/>
              <a:t>En caso de no ser posible transmitir todos los partidos se debe ponderar la transmisión de partidos de Wilstermann, Aurora, Bolivar y </a:t>
            </a:r>
            <a:r>
              <a:rPr lang="es-ES" dirty="0" err="1"/>
              <a:t>The</a:t>
            </a:r>
            <a:r>
              <a:rPr lang="es-ES" dirty="0"/>
              <a:t> </a:t>
            </a:r>
            <a:r>
              <a:rPr lang="es-ES" dirty="0" err="1"/>
              <a:t>Strongest</a:t>
            </a:r>
            <a:r>
              <a:rPr lang="es-ES" dirty="0"/>
              <a:t>.</a:t>
            </a:r>
          </a:p>
          <a:p>
            <a:pPr marL="171450" indent="-171450">
              <a:buFont typeface="Arial" panose="020B0604020202020204" pitchFamily="34" charset="0"/>
              <a:buChar char="•"/>
            </a:pPr>
            <a:r>
              <a:rPr lang="es-ES" dirty="0"/>
              <a:t>Si no es posible adquirir las licencias de transmisión se debe considerar la asociación con otros servicios que tengan los derechos de transmisión, los usuarios consideran que el servicio de televisión no es un servicio separado a fútbol, por lo tanto, una asociación debe afectar el precio percibido para el servicio de televisión.</a:t>
            </a:r>
          </a:p>
          <a:p>
            <a:pPr marL="171450" indent="-171450">
              <a:buFont typeface="Arial" panose="020B0604020202020204" pitchFamily="34" charset="0"/>
              <a:buChar char="•"/>
            </a:pPr>
            <a:r>
              <a:rPr lang="es-ES" dirty="0"/>
              <a:t>Se debe adquirir los derechos de transmisión para el mundial de fútbol con anticipación, los usuarios perciben que esto es primordial y contratan los servicios televisivos para este evento, en caso de no ser posible se debe informar con anticipación.</a:t>
            </a:r>
          </a:p>
          <a:p>
            <a:r>
              <a:rPr lang="es-ES" dirty="0"/>
              <a:t>Para mejorar el servicio de Internet reduciendo el tiempo de respuesta ante fallas:</a:t>
            </a:r>
          </a:p>
          <a:p>
            <a:pPr marL="171450" indent="-171450">
              <a:buFont typeface="Arial" panose="020B0604020202020204" pitchFamily="34" charset="0"/>
              <a:buChar char="•"/>
            </a:pPr>
            <a:r>
              <a:rPr lang="es-ES" dirty="0"/>
              <a:t>Adquirir o desarrollar software proactivo que permita la granularidad de cliente para comprender su calidad de servicio, permitiendo reducir el tiempo de respuesta, mejorar la capacidad de soporte y reduciendo posibles pérdidas de dinero.</a:t>
            </a:r>
          </a:p>
          <a:p>
            <a:pPr marL="171450" indent="-171450">
              <a:buFont typeface="Arial" panose="020B0604020202020204" pitchFamily="34" charset="0"/>
              <a:buChar char="•"/>
            </a:pPr>
            <a:r>
              <a:rPr lang="es-ES" dirty="0"/>
              <a:t>Exponer herramientas de autogestión que permitan conocer el estado operativo de la red para el cliente específico que ingresa a la herramienta, implementar la solución en premisas de la empresa para no ser dependiente del servicio de Internet.</a:t>
            </a:r>
          </a:p>
          <a:p>
            <a:r>
              <a:rPr lang="es-ES" dirty="0"/>
              <a:t>Para mejorar los servicios de forma general mediante proactividad:</a:t>
            </a:r>
          </a:p>
          <a:p>
            <a:pPr marL="171450" indent="-171450">
              <a:buFont typeface="Arial" panose="020B0604020202020204" pitchFamily="34" charset="0"/>
              <a:buChar char="•"/>
            </a:pPr>
            <a:r>
              <a:rPr lang="es-ES" dirty="0"/>
              <a:t>Escuchar e incentivar la participación de los clientes para conocer los requerimientos de los servicios y operar a base de ellos reduciendo la brecha de comunicación entre clientes, productos y servicios.</a:t>
            </a:r>
          </a:p>
          <a:p>
            <a:pPr marL="171450" indent="-171450">
              <a:buFont typeface="Arial" panose="020B0604020202020204" pitchFamily="34" charset="0"/>
              <a:buChar char="•"/>
            </a:pPr>
            <a:r>
              <a:rPr lang="es-ES" dirty="0"/>
              <a:t>Monitorear y entender el comportamiento de la red de computadoras considerando anomalías y alarmas que permitan reaccionar con rapidez o anticipación a eventos de fallas generales o individuales.</a:t>
            </a:r>
          </a:p>
          <a:p>
            <a:pPr marL="171450" indent="-171450">
              <a:buFont typeface="Arial" panose="020B0604020202020204" pitchFamily="34" charset="0"/>
              <a:buChar char="•"/>
            </a:pPr>
            <a:r>
              <a:rPr lang="es-ES" dirty="0"/>
              <a:t>Realizar planes de contingencia considerando los eventos pasados e incidencia, estableciendo mecanismos que permitan superar las fallas técnicas en tiempos reducidos y menores a los percibidos hasta el momento en las situaciones detectadas.</a:t>
            </a:r>
          </a:p>
          <a:p>
            <a:r>
              <a:rPr lang="es-ES" dirty="0"/>
              <a:t>Para mejorar la percepción de la empresa y marca en Facebook:</a:t>
            </a:r>
          </a:p>
          <a:p>
            <a:pPr marL="171450" indent="-171450">
              <a:buFont typeface="Arial" panose="020B0604020202020204" pitchFamily="34" charset="0"/>
              <a:buChar char="•"/>
            </a:pPr>
            <a:r>
              <a:rPr lang="es-ES" dirty="0"/>
              <a:t>Incrementar la cantidad de publicaciones de gestión de perfil (fotos de perfil e imágenes de portada) adicionando el enlace de autogestión y monitoreo personalizado en este tipo de publicaciones, el incremento debe ser mayor en abril y julio.</a:t>
            </a:r>
          </a:p>
          <a:p>
            <a:pPr marL="171450" indent="-171450">
              <a:buFont typeface="Arial" panose="020B0604020202020204" pitchFamily="34" charset="0"/>
              <a:buChar char="•"/>
            </a:pPr>
            <a:r>
              <a:rPr lang="es-ES" dirty="0"/>
              <a:t>Limitar la comunicación boca a boca entre los clientes mediante enlaces a sitios externos a Facebook donde no tienen esta capacidad, pero sí presentan toda la información necesaria que solicitan.</a:t>
            </a:r>
          </a:p>
          <a:p>
            <a:pPr marL="171450" indent="-171450">
              <a:buFont typeface="Arial" panose="020B0604020202020204" pitchFamily="34" charset="0"/>
              <a:buChar char="•"/>
            </a:pPr>
            <a:r>
              <a:rPr lang="es-ES" dirty="0"/>
              <a:t>Adicionar información clara de la relación entre televisión y fútbol en la página web de la empresa y en las publicaciones en Facebook con las decisiones de los servicios de fútbol a adquirir y proporcionar.</a:t>
            </a:r>
          </a:p>
          <a:p>
            <a:pPr marL="171450" indent="-171450">
              <a:buFont typeface="Arial" panose="020B0604020202020204" pitchFamily="34" charset="0"/>
              <a:buChar char="•"/>
            </a:pPr>
            <a:r>
              <a:rPr lang="es-ES" dirty="0"/>
              <a:t>Publicar mayor contenido mediante videos cortos indistintamente de la temática, estos pueden seguir las directivas mencionadas anteriormente.</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24</a:t>
            </a:fld>
            <a:endParaRPr lang="en-US"/>
          </a:p>
        </p:txBody>
      </p:sp>
    </p:spTree>
    <p:extLst>
      <p:ext uri="{BB962C8B-B14F-4D97-AF65-F5344CB8AC3E}">
        <p14:creationId xmlns:p14="http://schemas.microsoft.com/office/powerpoint/2010/main" val="168483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Acorde a </a:t>
            </a:r>
            <a:r>
              <a:rPr lang="es-BO" dirty="0" err="1"/>
              <a:t>Cvijikj</a:t>
            </a:r>
            <a:r>
              <a:rPr lang="es-BO" dirty="0"/>
              <a:t> y </a:t>
            </a:r>
            <a:r>
              <a:rPr lang="es-BO" dirty="0" err="1"/>
              <a:t>Michahelles</a:t>
            </a:r>
            <a:r>
              <a:rPr lang="es-BO" dirty="0"/>
              <a:t>, los resultados encontrados para la empresa de telecomunicaciones presenta una alta cantidad de fallas y reclamos con referencia a los encontrados en su estudio, presentando que la detección de tópicos permite segmentar de forma similar e identificar las temáticas, </a:t>
            </a:r>
            <a:r>
              <a:rPr lang="es-ES" dirty="0"/>
              <a:t>El porcentaje de fallas y reclamos para producto es la media de fallas y reclamos entre los tópicos Fútbol, deportes y televisión con Internet, publicidad, servicios y soporte, para ventas es del tópico Aplicaciones, facturación, deportes y otros, para compañía es gestión del perfil como contraparte del proyecto actual.</a:t>
            </a:r>
          </a:p>
          <a:p>
            <a:endParaRPr lang="es-ES" dirty="0"/>
          </a:p>
          <a:p>
            <a:r>
              <a:rPr lang="es-BO" noProof="0" dirty="0"/>
              <a:t>A la vez, como resultado para el análisis de sentimientos mediante precisión, </a:t>
            </a:r>
            <a:r>
              <a:rPr lang="es-BO" noProof="0" dirty="0" err="1"/>
              <a:t>recall</a:t>
            </a:r>
            <a:r>
              <a:rPr lang="es-BO" noProof="0" dirty="0"/>
              <a:t> y exactitud se establece que BERT como modelo elegido es una mejor opción, pudiendo identificar de mejor forma los sentimientos en los comentarios de Facebook</a:t>
            </a:r>
          </a:p>
        </p:txBody>
      </p:sp>
      <p:sp>
        <p:nvSpPr>
          <p:cNvPr id="4" name="Slide Number Placeholder 3"/>
          <p:cNvSpPr>
            <a:spLocks noGrp="1"/>
          </p:cNvSpPr>
          <p:nvPr>
            <p:ph type="sldNum" sz="quarter" idx="5"/>
          </p:nvPr>
        </p:nvSpPr>
        <p:spPr/>
        <p:txBody>
          <a:bodyPr/>
          <a:lstStyle/>
          <a:p>
            <a:fld id="{599C1326-2531-40AD-ACA1-1A9606E28219}" type="slidenum">
              <a:rPr lang="en-US" smtClean="0"/>
              <a:t>25</a:t>
            </a:fld>
            <a:endParaRPr lang="en-US"/>
          </a:p>
        </p:txBody>
      </p:sp>
    </p:spTree>
    <p:extLst>
      <p:ext uri="{BB962C8B-B14F-4D97-AF65-F5344CB8AC3E}">
        <p14:creationId xmlns:p14="http://schemas.microsoft.com/office/powerpoint/2010/main" val="871815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ES" b="1" dirty="0"/>
              <a:t>Conclusiones</a:t>
            </a:r>
          </a:p>
          <a:p>
            <a:pPr marL="0" indent="0">
              <a:buFont typeface="Arial" panose="020B0604020202020204" pitchFamily="34" charset="0"/>
              <a:buNone/>
            </a:pPr>
            <a:r>
              <a:rPr lang="es-ES" b="1" dirty="0"/>
              <a:t>Preparación de datos</a:t>
            </a:r>
          </a:p>
          <a:p>
            <a:pPr marL="171450" indent="-171450">
              <a:buFont typeface="Arial" panose="020B0604020202020204" pitchFamily="34" charset="0"/>
              <a:buChar char="•"/>
            </a:pPr>
            <a:r>
              <a:rPr lang="es-ES" dirty="0"/>
              <a:t>Se utilizó el 100% de las publicaciones y 99,89% de los comentarios, las fotos de perfil generan mucha interacción (215,1) y tienen alta densidad, los videos cortos tienen igual densidad elevada de interacción, los conteos tienen distribución log normal, donde es más común una menor cantidad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dirty="0"/>
              <a:t>Modelado y evaluación</a:t>
            </a:r>
          </a:p>
          <a:p>
            <a:pPr marL="171450" indent="-171450">
              <a:buFont typeface="Arial" panose="020B0604020202020204" pitchFamily="34" charset="0"/>
              <a:buChar char="•"/>
            </a:pPr>
            <a:r>
              <a:rPr lang="es-ES" dirty="0"/>
              <a:t>NMF de 4 tópicos es el modelo elegido dado las métricas ponderadas (1,285 pub, y 1,19 </a:t>
            </a:r>
            <a:r>
              <a:rPr lang="es-ES" dirty="0" err="1"/>
              <a:t>com</a:t>
            </a:r>
            <a:r>
              <a:rPr lang="es-ES" dirty="0"/>
              <a:t>)</a:t>
            </a:r>
          </a:p>
          <a:p>
            <a:pPr marL="171450" indent="-171450">
              <a:buFont typeface="Arial" panose="020B0604020202020204" pitchFamily="34" charset="0"/>
              <a:buChar char="•"/>
            </a:pPr>
            <a:r>
              <a:rPr lang="es-ES" dirty="0"/>
              <a:t>BERT es el modelo elegido para el AS dado sus métricas (0,9 precisión y 0,88 lo demás), GPT3.5 no es óptimo para la tarea</a:t>
            </a:r>
          </a:p>
          <a:p>
            <a:pPr marL="171450" indent="-171450">
              <a:buFont typeface="Arial" panose="020B0604020202020204" pitchFamily="34" charset="0"/>
              <a:buChar char="•"/>
            </a:pPr>
            <a:r>
              <a:rPr lang="es-ES" dirty="0"/>
              <a:t>Instanciar, usar y evaluar modelos mediante Python es simple y rápido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b="1" dirty="0"/>
              <a:t>Identificación de causas</a:t>
            </a:r>
          </a:p>
          <a:p>
            <a:pPr marL="171450" indent="-171450">
              <a:buFont typeface="Arial" panose="020B0604020202020204" pitchFamily="34" charset="0"/>
              <a:buChar char="•"/>
            </a:pPr>
            <a:r>
              <a:rPr lang="es-ES" dirty="0"/>
              <a:t>Las publicaciones de gestión de perfil perciben la mayor densidad de interacción negativa</a:t>
            </a:r>
          </a:p>
          <a:p>
            <a:pPr marL="628650" lvl="1" indent="-171450">
              <a:buFont typeface="Arial" panose="020B0604020202020204" pitchFamily="34" charset="0"/>
              <a:buChar char="•"/>
            </a:pPr>
            <a:r>
              <a:rPr lang="es-ES" dirty="0"/>
              <a:t>Los usuarios expresan su malestar en un contenido de fácil acceso</a:t>
            </a:r>
          </a:p>
          <a:p>
            <a:pPr marL="628650" lvl="1" indent="-171450">
              <a:buFont typeface="Arial" panose="020B0604020202020204" pitchFamily="34" charset="0"/>
              <a:buChar char="•"/>
            </a:pPr>
            <a:r>
              <a:rPr lang="es-ES" dirty="0"/>
              <a:t>El malestar es por el servicio de Internet y tiempo de respuesta ante fallas</a:t>
            </a:r>
          </a:p>
          <a:p>
            <a:pPr marL="171450" lvl="0" indent="-171450">
              <a:buFont typeface="Arial" panose="020B0604020202020204" pitchFamily="34" charset="0"/>
              <a:buChar char="•"/>
            </a:pPr>
            <a:r>
              <a:rPr lang="es-ES" dirty="0"/>
              <a:t>La empresa pierde por situación de falla extensa a razón de 16 700bs/hora, eventos críticos generaron hasta 183 700bs de pérdidas</a:t>
            </a:r>
          </a:p>
          <a:p>
            <a:pPr marL="171450" lvl="0" indent="-171450">
              <a:buFont typeface="Arial" panose="020B0604020202020204" pitchFamily="34" charset="0"/>
              <a:buChar char="•"/>
            </a:pPr>
            <a:r>
              <a:rPr lang="es-ES" dirty="0"/>
              <a:t>Se aprecia reactividad y no proactividad en la gestión de los usuarios y en el manejo de los servicios</a:t>
            </a:r>
          </a:p>
          <a:p>
            <a:pPr marL="171450" lvl="0" indent="-171450">
              <a:buFont typeface="Arial" panose="020B0604020202020204" pitchFamily="34" charset="0"/>
              <a:buChar char="•"/>
            </a:pPr>
            <a:r>
              <a:rPr lang="es-ES" dirty="0"/>
              <a:t>Los usuarios desean ver partidos de la liga boliviana de fútbol, con una incidencia constante cada febrero de cada año</a:t>
            </a:r>
          </a:p>
          <a:p>
            <a:pPr marL="171450" lvl="0" indent="-171450">
              <a:buFont typeface="Arial" panose="020B0604020202020204" pitchFamily="34" charset="0"/>
              <a:buChar char="•"/>
            </a:pPr>
            <a:r>
              <a:rPr lang="es-ES" dirty="0"/>
              <a:t>Se observa disparidad entre el entendimiento de la empresa y los servicios y lo expresado por los clientes</a:t>
            </a:r>
          </a:p>
          <a:p>
            <a:pPr marL="0" indent="0">
              <a:buFont typeface="Arial" panose="020B0604020202020204" pitchFamily="34" charset="0"/>
              <a:buNone/>
            </a:pPr>
            <a:r>
              <a:rPr lang="es-ES" b="1" dirty="0"/>
              <a:t>Recomendaciones</a:t>
            </a:r>
          </a:p>
          <a:p>
            <a:pPr marL="171450" indent="-171450">
              <a:buFont typeface="Arial" panose="020B0604020202020204" pitchFamily="34" charset="0"/>
              <a:buChar char="•"/>
            </a:pPr>
            <a:r>
              <a:rPr lang="es-ES" dirty="0"/>
              <a:t>Para la preparación de datos en los mecanismos de colecta desde Facebook, se recomienda el uso de </a:t>
            </a:r>
            <a:r>
              <a:rPr lang="es-ES" dirty="0" err="1"/>
              <a:t>GraphQL</a:t>
            </a:r>
            <a:r>
              <a:rPr lang="es-ES" dirty="0"/>
              <a:t> con los permisos de usuarios necesarios. Al hacerlo mediante herramientas externas, se requiere de procesos posteriores para unir y procesar los datos que no son necesarios utilizando la herramienta de la plataforma.</a:t>
            </a:r>
          </a:p>
          <a:p>
            <a:pPr marL="171450" indent="-171450">
              <a:buFont typeface="Arial" panose="020B0604020202020204" pitchFamily="34" charset="0"/>
              <a:buChar char="•"/>
            </a:pPr>
            <a:r>
              <a:rPr lang="es-ES" dirty="0"/>
              <a:t>Para la modelación en la elección de número de tópicos por parte de la técnica del codo para NMF y LDA se consideró solo como una guía para determinar un número coherente que segmente los elementos, sin embargo, es posible que una mayor segmentación brinde mayor visibilidad del comportamiento de los clientes.</a:t>
            </a:r>
          </a:p>
          <a:p>
            <a:pPr marL="171450" indent="-171450">
              <a:buFont typeface="Arial" panose="020B0604020202020204" pitchFamily="34" charset="0"/>
              <a:buChar char="•"/>
            </a:pPr>
            <a:r>
              <a:rPr lang="es-ES" dirty="0"/>
              <a:t>Para el análisis de sentimientos recomienda probar con GPT4 en lugar de GPT3.5 debido a un posible incremento de rendimiento para el análisis de sentimientos. También se recomienda utilizar modelos de lenguaje más grandes que BERT que permiten no solo extraer la polaridad del sentimiento sino también clasificarlo.</a:t>
            </a:r>
          </a:p>
          <a:p>
            <a:pPr marL="171450" indent="-171450">
              <a:buFont typeface="Arial" panose="020B0604020202020204" pitchFamily="34" charset="0"/>
              <a:buChar char="•"/>
            </a:pPr>
            <a:r>
              <a:rPr lang="es-ES" dirty="0"/>
              <a:t>Para la evaluación y selección de modelos, se recomienda probar con diferentes parámetros como las semillas y otras métricas que pueden ser ponderadas o calculadas a partir de métricas más simples, para la detección de tópicos se puede analizar a partir de etiquetados y similitud con el tópico, para el caso del análisis de sentimiento, se recomienda una muestra de mayor tamaño con las mismas métricas de clasificación supervisada.</a:t>
            </a:r>
          </a:p>
          <a:p>
            <a:pPr marL="171450" indent="-171450">
              <a:buFont typeface="Arial" panose="020B0604020202020204" pitchFamily="34" charset="0"/>
              <a:buChar char="•"/>
            </a:pPr>
            <a:r>
              <a:rPr lang="es-ES" dirty="0"/>
              <a:t>Para la identificación de causas de insatisfacción, se recomienda generar indicadores que ponderen todos los hallazgos de forma que se pueda monitorear sin la necesidad de realizar exploración detallada de todos los elementos.</a:t>
            </a:r>
            <a:endParaRPr lang="es-BO" dirty="0"/>
          </a:p>
          <a:p>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26</a:t>
            </a:fld>
            <a:endParaRPr lang="en-US"/>
          </a:p>
        </p:txBody>
      </p:sp>
    </p:spTree>
    <p:extLst>
      <p:ext uri="{BB962C8B-B14F-4D97-AF65-F5344CB8AC3E}">
        <p14:creationId xmlns:p14="http://schemas.microsoft.com/office/powerpoint/2010/main" val="98925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27</a:t>
            </a:fld>
            <a:endParaRPr lang="en-US"/>
          </a:p>
        </p:txBody>
      </p:sp>
    </p:spTree>
    <p:extLst>
      <p:ext uri="{BB962C8B-B14F-4D97-AF65-F5344CB8AC3E}">
        <p14:creationId xmlns:p14="http://schemas.microsoft.com/office/powerpoint/2010/main" val="551428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Actualmente la empresa percibe interacción negativa en la red social, la comunicación en redes sociales es importante debido a que funciona como un boca-boca pero de forma masiva, repercutiendo así en la percepción pública y por ello (debido a que es una interacción negativa) se pierde competitividad, mercados, clientes e ingresos, es por ello que basado en la interacción en la red social la empresa quiere conocer a sus clientes y entender sus requerimientos como usuarios aumentando la competitividad y mejorando sus servicios</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3</a:t>
            </a:fld>
            <a:endParaRPr lang="en-US"/>
          </a:p>
        </p:txBody>
      </p:sp>
    </p:spTree>
    <p:extLst>
      <p:ext uri="{BB962C8B-B14F-4D97-AF65-F5344CB8AC3E}">
        <p14:creationId xmlns:p14="http://schemas.microsoft.com/office/powerpoint/2010/main" val="24144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Por ello se tiene como objetivo general aplicar el procesamiento de lenguaje natural utilizando detección de tópicos y análisis de sentimientos para mejorar los servicios de la empresa identificando las causas de interacción negativa</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4</a:t>
            </a:fld>
            <a:endParaRPr lang="en-US"/>
          </a:p>
        </p:txBody>
      </p:sp>
    </p:spTree>
    <p:extLst>
      <p:ext uri="{BB962C8B-B14F-4D97-AF65-F5344CB8AC3E}">
        <p14:creationId xmlns:p14="http://schemas.microsoft.com/office/powerpoint/2010/main" val="203447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BO" dirty="0"/>
              <a:t>Las fuentes de información son secundarias y parten de publicaciones y comentarios, la recolecta de da</a:t>
            </a:r>
            <a:r>
              <a:rPr lang="es-BO" noProof="0" dirty="0"/>
              <a:t>tos fue manual y </a:t>
            </a:r>
            <a:r>
              <a:rPr lang="es-BO" noProof="0" dirty="0" err="1"/>
              <a:t>semi-automática</a:t>
            </a:r>
            <a:r>
              <a:rPr lang="es-BO" noProof="0" dirty="0"/>
              <a:t> debido a políticas de uso de Facebook.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BO" noProof="0" dirty="0"/>
              <a:t>Los datos parten del primero de enero de 2015 al 12 de junio de 2023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BO" noProof="0" dirty="0"/>
              <a:t>El proyecto utilizó Python como lenguaje de programación y </a:t>
            </a:r>
            <a:r>
              <a:rPr lang="es-BO" noProof="0" dirty="0" err="1"/>
              <a:t>Tableau</a:t>
            </a:r>
            <a:r>
              <a:rPr lang="es-BO" noProof="0" dirty="0"/>
              <a:t> como herramienta de visualización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BO" noProof="0" dirty="0"/>
          </a:p>
        </p:txBody>
      </p:sp>
      <p:sp>
        <p:nvSpPr>
          <p:cNvPr id="4" name="Slide Number Placeholder 3"/>
          <p:cNvSpPr>
            <a:spLocks noGrp="1"/>
          </p:cNvSpPr>
          <p:nvPr>
            <p:ph type="sldNum" sz="quarter" idx="5"/>
          </p:nvPr>
        </p:nvSpPr>
        <p:spPr/>
        <p:txBody>
          <a:bodyPr/>
          <a:lstStyle/>
          <a:p>
            <a:fld id="{599C1326-2531-40AD-ACA1-1A9606E28219}" type="slidenum">
              <a:rPr lang="en-US" smtClean="0"/>
              <a:t>5</a:t>
            </a:fld>
            <a:endParaRPr lang="en-US"/>
          </a:p>
        </p:txBody>
      </p:sp>
    </p:spTree>
    <p:extLst>
      <p:ext uri="{BB962C8B-B14F-4D97-AF65-F5344CB8AC3E}">
        <p14:creationId xmlns:p14="http://schemas.microsoft.com/office/powerpoint/2010/main" val="191624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noProof="0" dirty="0"/>
              <a:t>Se probó 3 criterios de normalización de texto, uno que convertía los emojis a español, otro que los retiraba, y otro que no aplicaba la lematización</a:t>
            </a:r>
          </a:p>
          <a:p>
            <a:r>
              <a:rPr lang="es-BO" noProof="0" dirty="0"/>
              <a:t>632 hashtags manualmente definidos</a:t>
            </a:r>
          </a:p>
        </p:txBody>
      </p:sp>
      <p:sp>
        <p:nvSpPr>
          <p:cNvPr id="4" name="Slide Number Placeholder 3"/>
          <p:cNvSpPr>
            <a:spLocks noGrp="1"/>
          </p:cNvSpPr>
          <p:nvPr>
            <p:ph type="sldNum" sz="quarter" idx="5"/>
          </p:nvPr>
        </p:nvSpPr>
        <p:spPr/>
        <p:txBody>
          <a:bodyPr/>
          <a:lstStyle/>
          <a:p>
            <a:fld id="{599C1326-2531-40AD-ACA1-1A9606E28219}" type="slidenum">
              <a:rPr lang="en-US" smtClean="0"/>
              <a:t>6</a:t>
            </a:fld>
            <a:endParaRPr lang="en-US"/>
          </a:p>
        </p:txBody>
      </p:sp>
    </p:spTree>
    <p:extLst>
      <p:ext uri="{BB962C8B-B14F-4D97-AF65-F5344CB8AC3E}">
        <p14:creationId xmlns:p14="http://schemas.microsoft.com/office/powerpoint/2010/main" val="1929315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noProof="0" dirty="0"/>
              <a:t>8 243 registros JSON, 3 068 con estructura transpuesta y 16 614 con estructura </a:t>
            </a:r>
            <a:r>
              <a:rPr lang="es-BO" noProof="0" dirty="0" err="1"/>
              <a:t>denormalizada</a:t>
            </a:r>
            <a:r>
              <a:rPr lang="es-BO" noProof="0" dirty="0"/>
              <a:t>) -&gt; ETL para la misma estructura</a:t>
            </a:r>
          </a:p>
          <a:p>
            <a:r>
              <a:rPr lang="es-BO" noProof="0" dirty="0"/>
              <a:t>148 hashtags nuevos al proceso anterior de las publicaciones.</a:t>
            </a:r>
          </a:p>
          <a:p>
            <a:endParaRPr lang="es-BO" noProof="0" dirty="0"/>
          </a:p>
          <a:p>
            <a:r>
              <a:rPr lang="es-BO" noProof="0" dirty="0"/>
              <a:t>Los datos útiles son el identificador a la publicación y el contenido del comentario.</a:t>
            </a:r>
          </a:p>
          <a:p>
            <a:endParaRPr lang="es-BO" noProof="0" dirty="0"/>
          </a:p>
          <a:p>
            <a:r>
              <a:rPr lang="es-BO" noProof="0" dirty="0"/>
              <a:t>La normalización para el análisis de sentimiento solo utiliza los hashtags como mecanismo, manteniendo la legibilidad del contenido</a:t>
            </a:r>
          </a:p>
        </p:txBody>
      </p:sp>
      <p:sp>
        <p:nvSpPr>
          <p:cNvPr id="4" name="Slide Number Placeholder 3"/>
          <p:cNvSpPr>
            <a:spLocks noGrp="1"/>
          </p:cNvSpPr>
          <p:nvPr>
            <p:ph type="sldNum" sz="quarter" idx="5"/>
          </p:nvPr>
        </p:nvSpPr>
        <p:spPr/>
        <p:txBody>
          <a:bodyPr/>
          <a:lstStyle/>
          <a:p>
            <a:fld id="{599C1326-2531-40AD-ACA1-1A9606E28219}" type="slidenum">
              <a:rPr lang="en-US" smtClean="0"/>
              <a:t>7</a:t>
            </a:fld>
            <a:endParaRPr lang="en-US"/>
          </a:p>
        </p:txBody>
      </p:sp>
    </p:spTree>
    <p:extLst>
      <p:ext uri="{BB962C8B-B14F-4D97-AF65-F5344CB8AC3E}">
        <p14:creationId xmlns:p14="http://schemas.microsoft.com/office/powerpoint/2010/main" val="869536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Se utilizó </a:t>
            </a:r>
            <a:r>
              <a:rPr lang="es-BO" dirty="0" err="1"/>
              <a:t>scikit-learn</a:t>
            </a:r>
            <a:r>
              <a:rPr lang="es-BO" dirty="0"/>
              <a:t> para instanciar el modelo, entrenarlo e inferir</a:t>
            </a:r>
          </a:p>
          <a:p>
            <a:r>
              <a:rPr lang="es-BO" dirty="0"/>
              <a:t>Las métricas ponderadas son:</a:t>
            </a:r>
          </a:p>
          <a:p>
            <a:pPr marL="171450" indent="-171450">
              <a:buFont typeface="Arial" panose="020B0604020202020204" pitchFamily="34" charset="0"/>
              <a:buChar char="•"/>
            </a:pPr>
            <a:r>
              <a:rPr lang="es-ES" dirty="0"/>
              <a:t>Tópicos de interés y correcta separación</a:t>
            </a:r>
          </a:p>
          <a:p>
            <a:pPr marL="171450" indent="-171450">
              <a:buFont typeface="Arial" panose="020B0604020202020204" pitchFamily="34" charset="0"/>
              <a:buChar char="•"/>
            </a:pPr>
            <a:r>
              <a:rPr lang="es-BO" dirty="0"/>
              <a:t>Relevancia mediante trigramas</a:t>
            </a:r>
          </a:p>
          <a:p>
            <a:pPr marL="171450" indent="-171450">
              <a:buFont typeface="Arial" panose="020B0604020202020204" pitchFamily="34" charset="0"/>
              <a:buChar char="•"/>
            </a:pPr>
            <a:r>
              <a:rPr lang="es-ES" dirty="0"/>
              <a:t>Términos relevantes mediante nubes de palabras</a:t>
            </a:r>
          </a:p>
          <a:p>
            <a:pPr marL="171450" indent="-171450">
              <a:buFont typeface="Arial" panose="020B0604020202020204" pitchFamily="34" charset="0"/>
              <a:buChar char="•"/>
            </a:pPr>
            <a:r>
              <a:rPr lang="es-ES" dirty="0"/>
              <a:t>Correspondencia de ejemplo y tópico</a:t>
            </a:r>
          </a:p>
          <a:p>
            <a:pPr marL="171450" indent="-171450">
              <a:buFont typeface="Arial" panose="020B0604020202020204" pitchFamily="34" charset="0"/>
              <a:buChar char="•"/>
            </a:pPr>
            <a:r>
              <a:rPr lang="es-ES" dirty="0"/>
              <a:t>Términos relevantes normalizando con min-</a:t>
            </a:r>
            <a:r>
              <a:rPr lang="es-ES" dirty="0" err="1"/>
              <a:t>max</a:t>
            </a:r>
            <a:endParaRPr lang="es-ES" dirty="0"/>
          </a:p>
        </p:txBody>
      </p:sp>
      <p:sp>
        <p:nvSpPr>
          <p:cNvPr id="4" name="Slide Number Placeholder 3"/>
          <p:cNvSpPr>
            <a:spLocks noGrp="1"/>
          </p:cNvSpPr>
          <p:nvPr>
            <p:ph type="sldNum" sz="quarter" idx="5"/>
          </p:nvPr>
        </p:nvSpPr>
        <p:spPr/>
        <p:txBody>
          <a:bodyPr/>
          <a:lstStyle/>
          <a:p>
            <a:fld id="{599C1326-2531-40AD-ACA1-1A9606E28219}" type="slidenum">
              <a:rPr lang="en-US" smtClean="0"/>
              <a:t>8</a:t>
            </a:fld>
            <a:endParaRPr lang="en-US"/>
          </a:p>
        </p:txBody>
      </p:sp>
    </p:spTree>
    <p:extLst>
      <p:ext uri="{BB962C8B-B14F-4D97-AF65-F5344CB8AC3E}">
        <p14:creationId xmlns:p14="http://schemas.microsoft.com/office/powerpoint/2010/main" val="3971594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Se utilizó </a:t>
            </a:r>
            <a:r>
              <a:rPr lang="es-BO" dirty="0" err="1"/>
              <a:t>Gensim</a:t>
            </a:r>
            <a:r>
              <a:rPr lang="es-BO" dirty="0"/>
              <a:t> para instanciar el modelo, entrenarlo e inferir</a:t>
            </a:r>
          </a:p>
          <a:p>
            <a:r>
              <a:rPr lang="es-BO" dirty="0"/>
              <a:t>0,69 contra 1,285 de NMF -&gt; NMF</a:t>
            </a:r>
          </a:p>
        </p:txBody>
      </p:sp>
      <p:sp>
        <p:nvSpPr>
          <p:cNvPr id="4" name="Slide Number Placeholder 3"/>
          <p:cNvSpPr>
            <a:spLocks noGrp="1"/>
          </p:cNvSpPr>
          <p:nvPr>
            <p:ph type="sldNum" sz="quarter" idx="5"/>
          </p:nvPr>
        </p:nvSpPr>
        <p:spPr/>
        <p:txBody>
          <a:bodyPr/>
          <a:lstStyle/>
          <a:p>
            <a:fld id="{599C1326-2531-40AD-ACA1-1A9606E28219}" type="slidenum">
              <a:rPr lang="en-US" smtClean="0"/>
              <a:t>9</a:t>
            </a:fld>
            <a:endParaRPr lang="en-US"/>
          </a:p>
        </p:txBody>
      </p:sp>
    </p:spTree>
    <p:extLst>
      <p:ext uri="{BB962C8B-B14F-4D97-AF65-F5344CB8AC3E}">
        <p14:creationId xmlns:p14="http://schemas.microsoft.com/office/powerpoint/2010/main" val="315616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3621341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1138951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49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939345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50391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2576466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2440124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2966558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3460119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2064738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5553D08-DB56-4EAF-8E9D-ED31AF6740E8}" type="datetimeFigureOut">
              <a:rPr lang="es-BO" smtClean="0"/>
              <a:t>11/3/2024</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200782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5553D08-DB56-4EAF-8E9D-ED31AF6740E8}" type="datetimeFigureOut">
              <a:rPr lang="es-BO" smtClean="0"/>
              <a:t>11/3/2024</a:t>
            </a:fld>
            <a:endParaRPr lang="es-BO"/>
          </a:p>
        </p:txBody>
      </p:sp>
      <p:sp>
        <p:nvSpPr>
          <p:cNvPr id="8" name="Footer Placeholder 7"/>
          <p:cNvSpPr>
            <a:spLocks noGrp="1"/>
          </p:cNvSpPr>
          <p:nvPr>
            <p:ph type="ftr" sz="quarter" idx="11"/>
          </p:nvPr>
        </p:nvSpPr>
        <p:spPr/>
        <p:txBody>
          <a:bodyPr/>
          <a:lstStyle/>
          <a:p>
            <a:endParaRPr lang="es-BO"/>
          </a:p>
        </p:txBody>
      </p:sp>
      <p:sp>
        <p:nvSpPr>
          <p:cNvPr id="9" name="Slide Number Placeholder 8"/>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7226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5553D08-DB56-4EAF-8E9D-ED31AF6740E8}" type="datetimeFigureOut">
              <a:rPr lang="es-BO" smtClean="0"/>
              <a:t>11/3/2024</a:t>
            </a:fld>
            <a:endParaRPr lang="es-BO"/>
          </a:p>
        </p:txBody>
      </p:sp>
      <p:sp>
        <p:nvSpPr>
          <p:cNvPr id="4" name="Footer Placeholder 3"/>
          <p:cNvSpPr>
            <a:spLocks noGrp="1"/>
          </p:cNvSpPr>
          <p:nvPr>
            <p:ph type="ftr" sz="quarter" idx="11"/>
          </p:nvPr>
        </p:nvSpPr>
        <p:spPr/>
        <p:txBody>
          <a:bodyPr/>
          <a:lstStyle/>
          <a:p>
            <a:endParaRPr lang="es-BO"/>
          </a:p>
        </p:txBody>
      </p:sp>
      <p:sp>
        <p:nvSpPr>
          <p:cNvPr id="5" name="Slide Number Placeholder 4"/>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3926475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553D08-DB56-4EAF-8E9D-ED31AF6740E8}" type="datetimeFigureOut">
              <a:rPr lang="es-BO" smtClean="0"/>
              <a:t>11/3/2024</a:t>
            </a:fld>
            <a:endParaRPr lang="es-BO"/>
          </a:p>
        </p:txBody>
      </p:sp>
      <p:sp>
        <p:nvSpPr>
          <p:cNvPr id="3" name="Footer Placeholder 2"/>
          <p:cNvSpPr>
            <a:spLocks noGrp="1"/>
          </p:cNvSpPr>
          <p:nvPr>
            <p:ph type="ftr" sz="quarter" idx="11"/>
          </p:nvPr>
        </p:nvSpPr>
        <p:spPr/>
        <p:txBody>
          <a:bodyPr/>
          <a:lstStyle/>
          <a:p>
            <a:endParaRPr lang="es-BO"/>
          </a:p>
        </p:txBody>
      </p:sp>
      <p:sp>
        <p:nvSpPr>
          <p:cNvPr id="4" name="Slide Number Placeholder 3"/>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413494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05553D08-DB56-4EAF-8E9D-ED31AF6740E8}" type="datetimeFigureOut">
              <a:rPr lang="es-BO" smtClean="0"/>
              <a:t>11/3/2024</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4086085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3C6ECB7-2131-429F-88EE-57D316E02367}" type="slidenum">
              <a:rPr lang="es-BO" smtClean="0"/>
              <a:t>‹#›</a:t>
            </a:fld>
            <a:endParaRPr lang="es-BO"/>
          </a:p>
        </p:txBody>
      </p:sp>
      <p:sp>
        <p:nvSpPr>
          <p:cNvPr id="5" name="Date Placeholder 4"/>
          <p:cNvSpPr>
            <a:spLocks noGrp="1"/>
          </p:cNvSpPr>
          <p:nvPr>
            <p:ph type="dt" sz="half" idx="10"/>
          </p:nvPr>
        </p:nvSpPr>
        <p:spPr/>
        <p:txBody>
          <a:bodyPr/>
          <a:lstStyle/>
          <a:p>
            <a:fld id="{05553D08-DB56-4EAF-8E9D-ED31AF6740E8}" type="datetimeFigureOut">
              <a:rPr lang="es-BO" smtClean="0"/>
              <a:t>11/3/2024</a:t>
            </a:fld>
            <a:endParaRPr lang="es-BO"/>
          </a:p>
        </p:txBody>
      </p:sp>
    </p:spTree>
    <p:extLst>
      <p:ext uri="{BB962C8B-B14F-4D97-AF65-F5344CB8AC3E}">
        <p14:creationId xmlns:p14="http://schemas.microsoft.com/office/powerpoint/2010/main" val="298587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553D08-DB56-4EAF-8E9D-ED31AF6740E8}" type="datetimeFigureOut">
              <a:rPr lang="es-BO" smtClean="0"/>
              <a:t>11/3/2024</a:t>
            </a:fld>
            <a:endParaRPr lang="es-B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B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3C6ECB7-2131-429F-88EE-57D316E02367}" type="slidenum">
              <a:rPr lang="es-BO" smtClean="0"/>
              <a:t>‹#›</a:t>
            </a:fld>
            <a:endParaRPr lang="es-BO"/>
          </a:p>
        </p:txBody>
      </p:sp>
    </p:spTree>
    <p:extLst>
      <p:ext uri="{BB962C8B-B14F-4D97-AF65-F5344CB8AC3E}">
        <p14:creationId xmlns:p14="http://schemas.microsoft.com/office/powerpoint/2010/main" val="409847147"/>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1.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4.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jpeg"/><Relationship Id="rId4" Type="http://schemas.openxmlformats.org/officeDocument/2006/relationships/image" Target="../media/image3.pn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1.jpe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1.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0.jpg"/><Relationship Id="rId12"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3.png"/><Relationship Id="rId5" Type="http://schemas.openxmlformats.org/officeDocument/2006/relationships/image" Target="../media/image1.jpe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jpeg"/><Relationship Id="rId10" Type="http://schemas.openxmlformats.org/officeDocument/2006/relationships/image" Target="../media/image4.jpg"/><Relationship Id="rId4" Type="http://schemas.openxmlformats.org/officeDocument/2006/relationships/image" Target="../media/image3.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C:\Users\Usuario\Downloads\WhatsApp Image 2023-08-25 at 15.38.46.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953" y="5367855"/>
            <a:ext cx="2078107" cy="1247290"/>
          </a:xfrm>
          <a:prstGeom prst="rect">
            <a:avLst/>
          </a:prstGeom>
          <a:noFill/>
          <a:ln>
            <a:noFill/>
          </a:ln>
        </p:spPr>
      </p:pic>
      <p:sp>
        <p:nvSpPr>
          <p:cNvPr id="7" name="Cuadro de texto 2"/>
          <p:cNvSpPr txBox="1">
            <a:spLocks noChangeArrowheads="1"/>
          </p:cNvSpPr>
          <p:nvPr/>
        </p:nvSpPr>
        <p:spPr bwMode="auto">
          <a:xfrm>
            <a:off x="2390801" y="1647568"/>
            <a:ext cx="6884645" cy="29079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r">
              <a:lnSpc>
                <a:spcPct val="120000"/>
              </a:lnSpc>
              <a:spcAft>
                <a:spcPts val="0"/>
              </a:spcAft>
            </a:pPr>
            <a:r>
              <a:rPr lang="es-ES" sz="3200" b="1" dirty="0">
                <a:effectLst/>
                <a:latin typeface="Franklin Gothic Medium Cond" panose="020B0606030402020204" pitchFamily="34" charset="0"/>
                <a:cs typeface="Times New Roman" panose="02020603050405020304" pitchFamily="18" charset="0"/>
              </a:rPr>
              <a:t>PROCESAMIENTO DE LENGUAJE NATURAL PARA MEJORAR LOS SERVICIOS DE UNA EMPRESA DE TELECOMUNICACIONES PROVEEDORA DE INTERNET Y TELEVISIÓN</a:t>
            </a:r>
          </a:p>
          <a:p>
            <a:pPr algn="r">
              <a:lnSpc>
                <a:spcPct val="120000"/>
              </a:lnSpc>
              <a:spcAft>
                <a:spcPts val="0"/>
              </a:spcAft>
            </a:pPr>
            <a:r>
              <a:rPr lang="es-ES" sz="1800" dirty="0">
                <a:latin typeface="Franklin Gothic Medium Cond" panose="020B0606030402020204" pitchFamily="34" charset="0"/>
                <a:ea typeface="Times New Roman" panose="02020603050405020304" pitchFamily="18" charset="0"/>
                <a:cs typeface="Times New Roman" panose="02020603050405020304" pitchFamily="18" charset="0"/>
              </a:rPr>
              <a:t>Cochabamba, Bolivia</a:t>
            </a:r>
            <a:endParaRPr lang="es-ES" sz="1100"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8" name="Text Box 31"/>
          <p:cNvSpPr txBox="1">
            <a:spLocks noChangeArrowheads="1"/>
          </p:cNvSpPr>
          <p:nvPr/>
        </p:nvSpPr>
        <p:spPr bwMode="auto">
          <a:xfrm>
            <a:off x="6296025" y="4713890"/>
            <a:ext cx="3125282" cy="307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r">
              <a:lnSpc>
                <a:spcPct val="120000"/>
              </a:lnSpc>
              <a:spcAft>
                <a:spcPts val="0"/>
              </a:spcAft>
            </a:pPr>
            <a:r>
              <a:rPr lang="es-ES" sz="1600" b="1" dirty="0">
                <a:latin typeface="Garamond" panose="02020404030301010803" pitchFamily="18" charset="0"/>
                <a:ea typeface="Times New Roman" panose="02020603050405020304" pitchFamily="18" charset="0"/>
                <a:cs typeface="Times New Roman" panose="02020603050405020304" pitchFamily="18" charset="0"/>
              </a:rPr>
              <a:t>Cesar </a:t>
            </a:r>
            <a:r>
              <a:rPr lang="es-ES" sz="1600" b="1" dirty="0" err="1">
                <a:latin typeface="Garamond" panose="02020404030301010803" pitchFamily="18" charset="0"/>
                <a:ea typeface="Times New Roman" panose="02020603050405020304" pitchFamily="18" charset="0"/>
                <a:cs typeface="Times New Roman" panose="02020603050405020304" pitchFamily="18" charset="0"/>
              </a:rPr>
              <a:t>Andres</a:t>
            </a:r>
            <a:r>
              <a:rPr lang="es-ES" sz="1600" b="1" dirty="0">
                <a:latin typeface="Garamond" panose="02020404030301010803" pitchFamily="18" charset="0"/>
                <a:ea typeface="Times New Roman" panose="02020603050405020304" pitchFamily="18" charset="0"/>
                <a:cs typeface="Times New Roman" panose="02020603050405020304" pitchFamily="18" charset="0"/>
              </a:rPr>
              <a:t> Quiroga Coronado</a:t>
            </a:r>
            <a:r>
              <a:rPr lang="es-ES" sz="1600" b="1" dirty="0">
                <a:effectLst/>
                <a:latin typeface="Garamond" panose="02020404030301010803" pitchFamily="18" charset="0"/>
                <a:ea typeface="Times New Roman" panose="02020603050405020304" pitchFamily="18" charset="0"/>
                <a:cs typeface="Times New Roman" panose="02020603050405020304" pitchFamily="18" charset="0"/>
              </a:rPr>
              <a:t> </a:t>
            </a:r>
            <a:endParaRPr lang="es-ES" sz="12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9" name="Imagen 8"/>
          <p:cNvPicPr/>
          <p:nvPr/>
        </p:nvPicPr>
        <p:blipFill>
          <a:blip r:embed="rId4" cstate="print">
            <a:extLst>
              <a:ext uri="{28A0092B-C50C-407E-A947-70E740481C1C}">
                <a14:useLocalDpi xmlns:a14="http://schemas.microsoft.com/office/drawing/2010/main" val="0"/>
              </a:ext>
            </a:extLst>
          </a:blip>
          <a:stretch>
            <a:fillRect/>
          </a:stretch>
        </p:blipFill>
        <p:spPr bwMode="auto">
          <a:xfrm>
            <a:off x="978581" y="370609"/>
            <a:ext cx="845820" cy="1203960"/>
          </a:xfrm>
          <a:prstGeom prst="rect">
            <a:avLst/>
          </a:prstGeom>
          <a:noFill/>
          <a:ln w="9525">
            <a:noFill/>
            <a:miter lim="800000"/>
            <a:headEnd/>
            <a:tailEnd/>
          </a:ln>
        </p:spPr>
      </p:pic>
      <p:pic>
        <p:nvPicPr>
          <p:cNvPr id="10" name="Imagen 9"/>
          <p:cNvPicPr/>
          <p:nvPr/>
        </p:nvPicPr>
        <p:blipFill rotWithShape="1">
          <a:blip r:embed="rId5">
            <a:extLst>
              <a:ext uri="{28A0092B-C50C-407E-A947-70E740481C1C}">
                <a14:useLocalDpi xmlns:a14="http://schemas.microsoft.com/office/drawing/2010/main" val="0"/>
              </a:ext>
            </a:extLst>
          </a:blip>
          <a:srcRect l="6507" r="-1" b="14911"/>
          <a:stretch/>
        </p:blipFill>
        <p:spPr bwMode="auto">
          <a:xfrm>
            <a:off x="8012657" y="370609"/>
            <a:ext cx="1271905" cy="11207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4338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Modelado – Comentarios - NMF</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3" name="TextBox 2">
            <a:extLst>
              <a:ext uri="{FF2B5EF4-FFF2-40B4-BE49-F238E27FC236}">
                <a16:creationId xmlns:a16="http://schemas.microsoft.com/office/drawing/2014/main" id="{07C7CC8D-43E1-4003-A3AD-2B208CC2F139}"/>
              </a:ext>
            </a:extLst>
          </p:cNvPr>
          <p:cNvSpPr txBox="1"/>
          <p:nvPr/>
        </p:nvSpPr>
        <p:spPr>
          <a:xfrm>
            <a:off x="6642959" y="3047212"/>
            <a:ext cx="5400674" cy="1200329"/>
          </a:xfrm>
          <a:prstGeom prst="rect">
            <a:avLst/>
          </a:prstGeom>
          <a:noFill/>
        </p:spPr>
        <p:txBody>
          <a:bodyPr wrap="square" rtlCol="0">
            <a:spAutoFit/>
          </a:bodyPr>
          <a:lstStyle/>
          <a:p>
            <a:pPr marL="342900" indent="-342900" algn="ctr">
              <a:buFont typeface="+mj-lt"/>
              <a:buAutoNum type="arabicPeriod"/>
            </a:pPr>
            <a:r>
              <a:rPr lang="es-BO" dirty="0"/>
              <a:t>Fallas y reclamos</a:t>
            </a:r>
          </a:p>
          <a:p>
            <a:pPr marL="342900" indent="-342900" algn="ctr">
              <a:buFont typeface="+mj-lt"/>
              <a:buAutoNum type="arabicPeriod"/>
            </a:pPr>
            <a:r>
              <a:rPr lang="es-ES" dirty="0"/>
              <a:t>Solicitud de información</a:t>
            </a:r>
          </a:p>
          <a:p>
            <a:pPr marL="342900" indent="-342900" algn="ctr">
              <a:buFont typeface="+mj-lt"/>
              <a:buAutoNum type="arabicPeriod"/>
            </a:pPr>
            <a:r>
              <a:rPr lang="es-ES" dirty="0"/>
              <a:t>Fútbol, deportes y televisión</a:t>
            </a:r>
          </a:p>
          <a:p>
            <a:pPr marL="342900" indent="-342900" algn="ctr">
              <a:buFont typeface="+mj-lt"/>
              <a:buAutoNum type="arabicPeriod"/>
            </a:pPr>
            <a:r>
              <a:rPr lang="es-ES" dirty="0"/>
              <a:t>Internet</a:t>
            </a:r>
            <a:endParaRPr lang="en-US" dirty="0"/>
          </a:p>
        </p:txBody>
      </p:sp>
      <p:sp>
        <p:nvSpPr>
          <p:cNvPr id="13" name="Arrow: Right 12">
            <a:extLst>
              <a:ext uri="{FF2B5EF4-FFF2-40B4-BE49-F238E27FC236}">
                <a16:creationId xmlns:a16="http://schemas.microsoft.com/office/drawing/2014/main" id="{62E15B63-8052-461E-9748-64C87B772A36}"/>
              </a:ext>
            </a:extLst>
          </p:cNvPr>
          <p:cNvSpPr/>
          <p:nvPr/>
        </p:nvSpPr>
        <p:spPr>
          <a:xfrm>
            <a:off x="5702401" y="3429000"/>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4" name="TextBox 3">
            <a:extLst>
              <a:ext uri="{FF2B5EF4-FFF2-40B4-BE49-F238E27FC236}">
                <a16:creationId xmlns:a16="http://schemas.microsoft.com/office/drawing/2014/main" id="{10ABD3C8-7524-4311-A306-82516D36E0DE}"/>
              </a:ext>
            </a:extLst>
          </p:cNvPr>
          <p:cNvSpPr txBox="1"/>
          <p:nvPr/>
        </p:nvSpPr>
        <p:spPr>
          <a:xfrm>
            <a:off x="5373446" y="3047212"/>
            <a:ext cx="1304239" cy="261610"/>
          </a:xfrm>
          <a:prstGeom prst="rect">
            <a:avLst/>
          </a:prstGeom>
          <a:noFill/>
        </p:spPr>
        <p:txBody>
          <a:bodyPr wrap="square" rtlCol="0">
            <a:spAutoFit/>
          </a:bodyPr>
          <a:lstStyle/>
          <a:p>
            <a:r>
              <a:rPr lang="es-BO" sz="1100" dirty="0"/>
              <a:t>Puntaje de 1,19</a:t>
            </a:r>
            <a:endParaRPr lang="en-US" sz="1100" dirty="0"/>
          </a:p>
        </p:txBody>
      </p:sp>
      <p:pic>
        <p:nvPicPr>
          <p:cNvPr id="5" name="Picture 4">
            <a:extLst>
              <a:ext uri="{FF2B5EF4-FFF2-40B4-BE49-F238E27FC236}">
                <a16:creationId xmlns:a16="http://schemas.microsoft.com/office/drawing/2014/main" id="{FD0BE299-FF2A-472A-BA91-1274A2D0D5DD}"/>
              </a:ext>
            </a:extLst>
          </p:cNvPr>
          <p:cNvPicPr>
            <a:picLocks noChangeAspect="1"/>
          </p:cNvPicPr>
          <p:nvPr/>
        </p:nvPicPr>
        <p:blipFill>
          <a:blip r:embed="rId6"/>
          <a:stretch>
            <a:fillRect/>
          </a:stretch>
        </p:blipFill>
        <p:spPr>
          <a:xfrm>
            <a:off x="2060880" y="1408908"/>
            <a:ext cx="2875087" cy="2194146"/>
          </a:xfrm>
          <a:prstGeom prst="rect">
            <a:avLst/>
          </a:prstGeom>
        </p:spPr>
      </p:pic>
      <p:pic>
        <p:nvPicPr>
          <p:cNvPr id="10" name="Picture 9">
            <a:extLst>
              <a:ext uri="{FF2B5EF4-FFF2-40B4-BE49-F238E27FC236}">
                <a16:creationId xmlns:a16="http://schemas.microsoft.com/office/drawing/2014/main" id="{77601C7A-B042-4F1F-9199-294F06E698D6}"/>
              </a:ext>
            </a:extLst>
          </p:cNvPr>
          <p:cNvPicPr>
            <a:picLocks noChangeAspect="1"/>
          </p:cNvPicPr>
          <p:nvPr/>
        </p:nvPicPr>
        <p:blipFill>
          <a:blip r:embed="rId7"/>
          <a:stretch>
            <a:fillRect/>
          </a:stretch>
        </p:blipFill>
        <p:spPr>
          <a:xfrm>
            <a:off x="1199660" y="3749143"/>
            <a:ext cx="4597526" cy="2871788"/>
          </a:xfrm>
          <a:prstGeom prst="rect">
            <a:avLst/>
          </a:prstGeom>
        </p:spPr>
      </p:pic>
    </p:spTree>
    <p:extLst>
      <p:ext uri="{BB962C8B-B14F-4D97-AF65-F5344CB8AC3E}">
        <p14:creationId xmlns:p14="http://schemas.microsoft.com/office/powerpoint/2010/main" val="88886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Modelado – Comentarios - LDA</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3" name="TextBox 2">
            <a:extLst>
              <a:ext uri="{FF2B5EF4-FFF2-40B4-BE49-F238E27FC236}">
                <a16:creationId xmlns:a16="http://schemas.microsoft.com/office/drawing/2014/main" id="{07C7CC8D-43E1-4003-A3AD-2B208CC2F139}"/>
              </a:ext>
            </a:extLst>
          </p:cNvPr>
          <p:cNvSpPr txBox="1"/>
          <p:nvPr/>
        </p:nvSpPr>
        <p:spPr>
          <a:xfrm>
            <a:off x="6592353" y="3014431"/>
            <a:ext cx="5400674" cy="1200329"/>
          </a:xfrm>
          <a:prstGeom prst="rect">
            <a:avLst/>
          </a:prstGeom>
          <a:noFill/>
        </p:spPr>
        <p:txBody>
          <a:bodyPr wrap="square" rtlCol="0">
            <a:spAutoFit/>
          </a:bodyPr>
          <a:lstStyle/>
          <a:p>
            <a:pPr marL="342900" indent="-342900" algn="ctr">
              <a:buFont typeface="+mj-lt"/>
              <a:buAutoNum type="arabicPeriod"/>
            </a:pPr>
            <a:r>
              <a:rPr lang="es-ES" dirty="0"/>
              <a:t>Fútbol, deportes y Televisión</a:t>
            </a:r>
          </a:p>
          <a:p>
            <a:pPr marL="342900" indent="-342900" algn="ctr">
              <a:buFont typeface="+mj-lt"/>
              <a:buAutoNum type="arabicPeriod"/>
            </a:pPr>
            <a:r>
              <a:rPr lang="es-ES" dirty="0"/>
              <a:t>Promociones, información, pagos y asociados</a:t>
            </a:r>
          </a:p>
          <a:p>
            <a:pPr marL="342900" indent="-342900" algn="ctr">
              <a:buFont typeface="+mj-lt"/>
              <a:buAutoNum type="arabicPeriod"/>
            </a:pPr>
            <a:r>
              <a:rPr lang="es-ES" dirty="0"/>
              <a:t>Promociones, servicios y soporte</a:t>
            </a:r>
          </a:p>
          <a:p>
            <a:pPr marL="342900" indent="-342900" algn="ctr">
              <a:buFont typeface="+mj-lt"/>
              <a:buAutoNum type="arabicPeriod"/>
            </a:pPr>
            <a:r>
              <a:rPr lang="es-BO" dirty="0"/>
              <a:t>Servicios y reclamos</a:t>
            </a:r>
            <a:endParaRPr lang="en-US" dirty="0"/>
          </a:p>
        </p:txBody>
      </p:sp>
      <p:sp>
        <p:nvSpPr>
          <p:cNvPr id="13" name="Arrow: Right 12">
            <a:extLst>
              <a:ext uri="{FF2B5EF4-FFF2-40B4-BE49-F238E27FC236}">
                <a16:creationId xmlns:a16="http://schemas.microsoft.com/office/drawing/2014/main" id="{62E15B63-8052-461E-9748-64C87B772A36}"/>
              </a:ext>
            </a:extLst>
          </p:cNvPr>
          <p:cNvSpPr/>
          <p:nvPr/>
        </p:nvSpPr>
        <p:spPr>
          <a:xfrm>
            <a:off x="5702401" y="3429000"/>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4" name="TextBox 3">
            <a:extLst>
              <a:ext uri="{FF2B5EF4-FFF2-40B4-BE49-F238E27FC236}">
                <a16:creationId xmlns:a16="http://schemas.microsoft.com/office/drawing/2014/main" id="{10ABD3C8-7524-4311-A306-82516D36E0DE}"/>
              </a:ext>
            </a:extLst>
          </p:cNvPr>
          <p:cNvSpPr txBox="1"/>
          <p:nvPr/>
        </p:nvSpPr>
        <p:spPr>
          <a:xfrm>
            <a:off x="5443880" y="3076838"/>
            <a:ext cx="1304239" cy="261610"/>
          </a:xfrm>
          <a:prstGeom prst="rect">
            <a:avLst/>
          </a:prstGeom>
          <a:noFill/>
        </p:spPr>
        <p:txBody>
          <a:bodyPr wrap="square" rtlCol="0">
            <a:spAutoFit/>
          </a:bodyPr>
          <a:lstStyle/>
          <a:p>
            <a:r>
              <a:rPr lang="es-BO" sz="1100" dirty="0"/>
              <a:t>Puntaje de 0.477</a:t>
            </a:r>
            <a:endParaRPr lang="en-US" sz="1100" dirty="0"/>
          </a:p>
        </p:txBody>
      </p:sp>
      <p:pic>
        <p:nvPicPr>
          <p:cNvPr id="11" name="Picture 10">
            <a:extLst>
              <a:ext uri="{FF2B5EF4-FFF2-40B4-BE49-F238E27FC236}">
                <a16:creationId xmlns:a16="http://schemas.microsoft.com/office/drawing/2014/main" id="{61F43E49-BEF7-488B-8B19-7C41D3D1AB22}"/>
              </a:ext>
            </a:extLst>
          </p:cNvPr>
          <p:cNvPicPr>
            <a:picLocks noChangeAspect="1"/>
          </p:cNvPicPr>
          <p:nvPr/>
        </p:nvPicPr>
        <p:blipFill>
          <a:blip r:embed="rId6"/>
          <a:stretch>
            <a:fillRect/>
          </a:stretch>
        </p:blipFill>
        <p:spPr>
          <a:xfrm>
            <a:off x="1888406" y="1382274"/>
            <a:ext cx="2974497" cy="2232322"/>
          </a:xfrm>
          <a:prstGeom prst="rect">
            <a:avLst/>
          </a:prstGeom>
        </p:spPr>
      </p:pic>
      <p:pic>
        <p:nvPicPr>
          <p:cNvPr id="5" name="Picture 4">
            <a:extLst>
              <a:ext uri="{FF2B5EF4-FFF2-40B4-BE49-F238E27FC236}">
                <a16:creationId xmlns:a16="http://schemas.microsoft.com/office/drawing/2014/main" id="{FF511E7C-C8FF-4297-9173-E2635CE1A602}"/>
              </a:ext>
            </a:extLst>
          </p:cNvPr>
          <p:cNvPicPr>
            <a:picLocks noChangeAspect="1"/>
          </p:cNvPicPr>
          <p:nvPr/>
        </p:nvPicPr>
        <p:blipFill>
          <a:blip r:embed="rId7"/>
          <a:stretch>
            <a:fillRect/>
          </a:stretch>
        </p:blipFill>
        <p:spPr>
          <a:xfrm>
            <a:off x="1427699" y="3830575"/>
            <a:ext cx="4171950" cy="2594953"/>
          </a:xfrm>
          <a:prstGeom prst="rect">
            <a:avLst/>
          </a:prstGeom>
        </p:spPr>
      </p:pic>
    </p:spTree>
    <p:extLst>
      <p:ext uri="{BB962C8B-B14F-4D97-AF65-F5344CB8AC3E}">
        <p14:creationId xmlns:p14="http://schemas.microsoft.com/office/powerpoint/2010/main" val="4239769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Modelado – Comentarios – AS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4" name="Picture 3">
            <a:extLst>
              <a:ext uri="{FF2B5EF4-FFF2-40B4-BE49-F238E27FC236}">
                <a16:creationId xmlns:a16="http://schemas.microsoft.com/office/drawing/2014/main" id="{19A067A2-FC4C-4764-B1BA-5DB9F3893CF3}"/>
              </a:ext>
            </a:extLst>
          </p:cNvPr>
          <p:cNvPicPr>
            <a:picLocks noChangeAspect="1"/>
          </p:cNvPicPr>
          <p:nvPr/>
        </p:nvPicPr>
        <p:blipFill>
          <a:blip r:embed="rId6"/>
          <a:stretch>
            <a:fillRect/>
          </a:stretch>
        </p:blipFill>
        <p:spPr>
          <a:xfrm>
            <a:off x="3248025" y="1427827"/>
            <a:ext cx="5429250" cy="866775"/>
          </a:xfrm>
          <a:prstGeom prst="rect">
            <a:avLst/>
          </a:prstGeom>
        </p:spPr>
      </p:pic>
      <p:pic>
        <p:nvPicPr>
          <p:cNvPr id="6" name="Picture 5">
            <a:extLst>
              <a:ext uri="{FF2B5EF4-FFF2-40B4-BE49-F238E27FC236}">
                <a16:creationId xmlns:a16="http://schemas.microsoft.com/office/drawing/2014/main" id="{8781BCD7-5ABF-4B5A-9243-378D3C95EA90}"/>
              </a:ext>
            </a:extLst>
          </p:cNvPr>
          <p:cNvPicPr>
            <a:picLocks noChangeAspect="1"/>
          </p:cNvPicPr>
          <p:nvPr/>
        </p:nvPicPr>
        <p:blipFill>
          <a:blip r:embed="rId7"/>
          <a:stretch>
            <a:fillRect/>
          </a:stretch>
        </p:blipFill>
        <p:spPr>
          <a:xfrm>
            <a:off x="100012" y="2454527"/>
            <a:ext cx="5915025" cy="4038600"/>
          </a:xfrm>
          <a:prstGeom prst="rect">
            <a:avLst/>
          </a:prstGeom>
        </p:spPr>
      </p:pic>
      <p:pic>
        <p:nvPicPr>
          <p:cNvPr id="11" name="Picture 10">
            <a:extLst>
              <a:ext uri="{FF2B5EF4-FFF2-40B4-BE49-F238E27FC236}">
                <a16:creationId xmlns:a16="http://schemas.microsoft.com/office/drawing/2014/main" id="{64A8AF58-40FF-4DEB-B4FB-4C504818A5B5}"/>
              </a:ext>
            </a:extLst>
          </p:cNvPr>
          <p:cNvPicPr>
            <a:picLocks noChangeAspect="1"/>
          </p:cNvPicPr>
          <p:nvPr/>
        </p:nvPicPr>
        <p:blipFill>
          <a:blip r:embed="rId8"/>
          <a:stretch>
            <a:fillRect/>
          </a:stretch>
        </p:blipFill>
        <p:spPr>
          <a:xfrm>
            <a:off x="6148387" y="2568827"/>
            <a:ext cx="5953125" cy="3962400"/>
          </a:xfrm>
          <a:prstGeom prst="rect">
            <a:avLst/>
          </a:prstGeom>
        </p:spPr>
      </p:pic>
      <p:sp>
        <p:nvSpPr>
          <p:cNvPr id="13" name="TextBox 12">
            <a:extLst>
              <a:ext uri="{FF2B5EF4-FFF2-40B4-BE49-F238E27FC236}">
                <a16:creationId xmlns:a16="http://schemas.microsoft.com/office/drawing/2014/main" id="{FE8443FC-CFF0-4DD3-A42E-71AF83260878}"/>
              </a:ext>
            </a:extLst>
          </p:cNvPr>
          <p:cNvSpPr txBox="1"/>
          <p:nvPr/>
        </p:nvSpPr>
        <p:spPr>
          <a:xfrm>
            <a:off x="2550270" y="2329648"/>
            <a:ext cx="697755" cy="369332"/>
          </a:xfrm>
          <a:prstGeom prst="rect">
            <a:avLst/>
          </a:prstGeom>
          <a:noFill/>
        </p:spPr>
        <p:txBody>
          <a:bodyPr wrap="none" rtlCol="0">
            <a:spAutoFit/>
          </a:bodyPr>
          <a:lstStyle/>
          <a:p>
            <a:r>
              <a:rPr lang="es-BO" dirty="0"/>
              <a:t>BERT</a:t>
            </a:r>
            <a:endParaRPr lang="en-US" dirty="0"/>
          </a:p>
        </p:txBody>
      </p:sp>
      <p:sp>
        <p:nvSpPr>
          <p:cNvPr id="14" name="TextBox 13">
            <a:extLst>
              <a:ext uri="{FF2B5EF4-FFF2-40B4-BE49-F238E27FC236}">
                <a16:creationId xmlns:a16="http://schemas.microsoft.com/office/drawing/2014/main" id="{7695FF34-98F7-4BFE-990C-4935260D227C}"/>
              </a:ext>
            </a:extLst>
          </p:cNvPr>
          <p:cNvSpPr txBox="1"/>
          <p:nvPr/>
        </p:nvSpPr>
        <p:spPr>
          <a:xfrm>
            <a:off x="8642452" y="2329648"/>
            <a:ext cx="603050" cy="369332"/>
          </a:xfrm>
          <a:prstGeom prst="rect">
            <a:avLst/>
          </a:prstGeom>
          <a:noFill/>
        </p:spPr>
        <p:txBody>
          <a:bodyPr wrap="none" rtlCol="0">
            <a:spAutoFit/>
          </a:bodyPr>
          <a:lstStyle/>
          <a:p>
            <a:r>
              <a:rPr lang="es-BO" dirty="0"/>
              <a:t>GPT</a:t>
            </a:r>
            <a:endParaRPr lang="en-US" dirty="0"/>
          </a:p>
        </p:txBody>
      </p:sp>
    </p:spTree>
    <p:extLst>
      <p:ext uri="{BB962C8B-B14F-4D97-AF65-F5344CB8AC3E}">
        <p14:creationId xmlns:p14="http://schemas.microsoft.com/office/powerpoint/2010/main" val="1271245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Métricas útiles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3" name="Picture 2">
            <a:extLst>
              <a:ext uri="{FF2B5EF4-FFF2-40B4-BE49-F238E27FC236}">
                <a16:creationId xmlns:a16="http://schemas.microsoft.com/office/drawing/2014/main" id="{95788630-AF32-4AE5-9BF5-0FB39524AF63}"/>
              </a:ext>
            </a:extLst>
          </p:cNvPr>
          <p:cNvPicPr>
            <a:picLocks noChangeAspect="1"/>
          </p:cNvPicPr>
          <p:nvPr/>
        </p:nvPicPr>
        <p:blipFill>
          <a:blip r:embed="rId6"/>
          <a:stretch>
            <a:fillRect/>
          </a:stretch>
        </p:blipFill>
        <p:spPr>
          <a:xfrm>
            <a:off x="2228850" y="1408908"/>
            <a:ext cx="7734300" cy="4972050"/>
          </a:xfrm>
          <a:prstGeom prst="rect">
            <a:avLst/>
          </a:prstGeom>
        </p:spPr>
      </p:pic>
      <p:pic>
        <p:nvPicPr>
          <p:cNvPr id="6" name="Picture 5">
            <a:extLst>
              <a:ext uri="{FF2B5EF4-FFF2-40B4-BE49-F238E27FC236}">
                <a16:creationId xmlns:a16="http://schemas.microsoft.com/office/drawing/2014/main" id="{5CB58362-9BA8-4582-B4E0-2A4BAE84DD11}"/>
              </a:ext>
            </a:extLst>
          </p:cNvPr>
          <p:cNvPicPr>
            <a:picLocks noChangeAspect="1"/>
          </p:cNvPicPr>
          <p:nvPr/>
        </p:nvPicPr>
        <p:blipFill>
          <a:blip r:embed="rId7"/>
          <a:stretch>
            <a:fillRect/>
          </a:stretch>
        </p:blipFill>
        <p:spPr>
          <a:xfrm>
            <a:off x="3262090" y="1534394"/>
            <a:ext cx="5810250" cy="2447925"/>
          </a:xfrm>
          <a:prstGeom prst="rect">
            <a:avLst/>
          </a:prstGeom>
        </p:spPr>
      </p:pic>
      <p:pic>
        <p:nvPicPr>
          <p:cNvPr id="11" name="Picture 10">
            <a:extLst>
              <a:ext uri="{FF2B5EF4-FFF2-40B4-BE49-F238E27FC236}">
                <a16:creationId xmlns:a16="http://schemas.microsoft.com/office/drawing/2014/main" id="{A07DD42B-F821-4450-BDBE-CA7854B9FF79}"/>
              </a:ext>
            </a:extLst>
          </p:cNvPr>
          <p:cNvPicPr>
            <a:picLocks noChangeAspect="1"/>
          </p:cNvPicPr>
          <p:nvPr/>
        </p:nvPicPr>
        <p:blipFill>
          <a:blip r:embed="rId8"/>
          <a:stretch>
            <a:fillRect/>
          </a:stretch>
        </p:blipFill>
        <p:spPr>
          <a:xfrm>
            <a:off x="2466753" y="4199733"/>
            <a:ext cx="7400925" cy="2181225"/>
          </a:xfrm>
          <a:prstGeom prst="rect">
            <a:avLst/>
          </a:prstGeom>
        </p:spPr>
      </p:pic>
    </p:spTree>
    <p:extLst>
      <p:ext uri="{BB962C8B-B14F-4D97-AF65-F5344CB8AC3E}">
        <p14:creationId xmlns:p14="http://schemas.microsoft.com/office/powerpoint/2010/main" val="330156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4" name="Picture 13">
            <a:extLst>
              <a:ext uri="{FF2B5EF4-FFF2-40B4-BE49-F238E27FC236}">
                <a16:creationId xmlns:a16="http://schemas.microsoft.com/office/drawing/2014/main" id="{2E46872A-D627-4270-AC99-A01E18B7CBAD}"/>
              </a:ext>
            </a:extLst>
          </p:cNvPr>
          <p:cNvPicPr>
            <a:picLocks noChangeAspect="1"/>
          </p:cNvPicPr>
          <p:nvPr/>
        </p:nvPicPr>
        <p:blipFill>
          <a:blip r:embed="rId6"/>
          <a:stretch>
            <a:fillRect/>
          </a:stretch>
        </p:blipFill>
        <p:spPr>
          <a:xfrm>
            <a:off x="237307" y="1704734"/>
            <a:ext cx="11717385" cy="3448531"/>
          </a:xfrm>
          <a:prstGeom prst="rect">
            <a:avLst/>
          </a:prstGeom>
        </p:spPr>
      </p:pic>
    </p:spTree>
    <p:extLst>
      <p:ext uri="{BB962C8B-B14F-4D97-AF65-F5344CB8AC3E}">
        <p14:creationId xmlns:p14="http://schemas.microsoft.com/office/powerpoint/2010/main" val="2508257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10690207" y="177799"/>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1" name="Picture 10">
            <a:extLst>
              <a:ext uri="{FF2B5EF4-FFF2-40B4-BE49-F238E27FC236}">
                <a16:creationId xmlns:a16="http://schemas.microsoft.com/office/drawing/2014/main" id="{D93803AF-5AC0-44A8-8D1A-355CAE4593B8}"/>
              </a:ext>
            </a:extLst>
          </p:cNvPr>
          <p:cNvPicPr>
            <a:picLocks noChangeAspect="1"/>
          </p:cNvPicPr>
          <p:nvPr/>
        </p:nvPicPr>
        <p:blipFill>
          <a:blip r:embed="rId6"/>
          <a:stretch>
            <a:fillRect/>
          </a:stretch>
        </p:blipFill>
        <p:spPr>
          <a:xfrm>
            <a:off x="3357116" y="738186"/>
            <a:ext cx="5047578" cy="5648325"/>
          </a:xfrm>
          <a:prstGeom prst="rect">
            <a:avLst/>
          </a:prstGeom>
        </p:spPr>
      </p:pic>
      <p:pic>
        <p:nvPicPr>
          <p:cNvPr id="14" name="Picture 13">
            <a:extLst>
              <a:ext uri="{FF2B5EF4-FFF2-40B4-BE49-F238E27FC236}">
                <a16:creationId xmlns:a16="http://schemas.microsoft.com/office/drawing/2014/main" id="{0028B7E3-6414-4517-9FBA-011CA7692256}"/>
              </a:ext>
            </a:extLst>
          </p:cNvPr>
          <p:cNvPicPr>
            <a:picLocks noChangeAspect="1"/>
          </p:cNvPicPr>
          <p:nvPr/>
        </p:nvPicPr>
        <p:blipFill>
          <a:blip r:embed="rId7"/>
          <a:stretch>
            <a:fillRect/>
          </a:stretch>
        </p:blipFill>
        <p:spPr>
          <a:xfrm>
            <a:off x="8500147" y="2618513"/>
            <a:ext cx="3295828" cy="1620973"/>
          </a:xfrm>
          <a:prstGeom prst="rect">
            <a:avLst/>
          </a:prstGeom>
        </p:spPr>
      </p:pic>
    </p:spTree>
    <p:extLst>
      <p:ext uri="{BB962C8B-B14F-4D97-AF65-F5344CB8AC3E}">
        <p14:creationId xmlns:p14="http://schemas.microsoft.com/office/powerpoint/2010/main" val="1366147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FB3825-0910-4D9B-8EDA-4D691382803D}"/>
              </a:ext>
            </a:extLst>
          </p:cNvPr>
          <p:cNvPicPr>
            <a:picLocks noChangeAspect="1"/>
          </p:cNvPicPr>
          <p:nvPr/>
        </p:nvPicPr>
        <p:blipFill>
          <a:blip r:embed="rId3"/>
          <a:stretch>
            <a:fillRect/>
          </a:stretch>
        </p:blipFill>
        <p:spPr>
          <a:xfrm>
            <a:off x="2466753" y="1461913"/>
            <a:ext cx="4614991" cy="4488644"/>
          </a:xfrm>
          <a:prstGeom prst="rect">
            <a:avLst/>
          </a:prstGeom>
        </p:spPr>
      </p:pic>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4"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5">
            <a:extLst>
              <a:ext uri="{28A0092B-C50C-407E-A947-70E740481C1C}">
                <a14:useLocalDpi xmlns:a14="http://schemas.microsoft.com/office/drawing/2010/main" val="0"/>
              </a:ext>
            </a:extLst>
          </a:blip>
          <a:srcRect l="6507" r="-1" b="14911"/>
          <a:stretch/>
        </p:blipFill>
        <p:spPr bwMode="auto">
          <a:xfrm>
            <a:off x="10690207" y="177799"/>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3" name="Picture 2">
            <a:extLst>
              <a:ext uri="{FF2B5EF4-FFF2-40B4-BE49-F238E27FC236}">
                <a16:creationId xmlns:a16="http://schemas.microsoft.com/office/drawing/2014/main" id="{BDA184AA-9522-48D8-B462-D1E9617E9F16}"/>
              </a:ext>
            </a:extLst>
          </p:cNvPr>
          <p:cNvPicPr>
            <a:picLocks noChangeAspect="1"/>
          </p:cNvPicPr>
          <p:nvPr/>
        </p:nvPicPr>
        <p:blipFill>
          <a:blip r:embed="rId7"/>
          <a:stretch>
            <a:fillRect/>
          </a:stretch>
        </p:blipFill>
        <p:spPr>
          <a:xfrm>
            <a:off x="7152888" y="3260802"/>
            <a:ext cx="4916255" cy="890865"/>
          </a:xfrm>
          <a:prstGeom prst="rect">
            <a:avLst/>
          </a:prstGeom>
        </p:spPr>
      </p:pic>
    </p:spTree>
    <p:extLst>
      <p:ext uri="{BB962C8B-B14F-4D97-AF65-F5344CB8AC3E}">
        <p14:creationId xmlns:p14="http://schemas.microsoft.com/office/powerpoint/2010/main" val="574653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4" name="Picture 13">
            <a:extLst>
              <a:ext uri="{FF2B5EF4-FFF2-40B4-BE49-F238E27FC236}">
                <a16:creationId xmlns:a16="http://schemas.microsoft.com/office/drawing/2014/main" id="{220D327B-ECB2-4AB8-B83E-096407AE7297}"/>
              </a:ext>
            </a:extLst>
          </p:cNvPr>
          <p:cNvPicPr>
            <a:picLocks noChangeAspect="1"/>
          </p:cNvPicPr>
          <p:nvPr/>
        </p:nvPicPr>
        <p:blipFill>
          <a:blip r:embed="rId6"/>
          <a:stretch>
            <a:fillRect/>
          </a:stretch>
        </p:blipFill>
        <p:spPr>
          <a:xfrm>
            <a:off x="2546646" y="1764531"/>
            <a:ext cx="8242899" cy="4186026"/>
          </a:xfrm>
          <a:prstGeom prst="rect">
            <a:avLst/>
          </a:prstGeom>
        </p:spPr>
      </p:pic>
    </p:spTree>
    <p:extLst>
      <p:ext uri="{BB962C8B-B14F-4D97-AF65-F5344CB8AC3E}">
        <p14:creationId xmlns:p14="http://schemas.microsoft.com/office/powerpoint/2010/main" val="2414724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4" name="Picture 13">
            <a:extLst>
              <a:ext uri="{FF2B5EF4-FFF2-40B4-BE49-F238E27FC236}">
                <a16:creationId xmlns:a16="http://schemas.microsoft.com/office/drawing/2014/main" id="{2C7384D3-CD2D-41C7-BD7C-FDB11EE726FF}"/>
              </a:ext>
            </a:extLst>
          </p:cNvPr>
          <p:cNvPicPr>
            <a:picLocks noChangeAspect="1"/>
          </p:cNvPicPr>
          <p:nvPr/>
        </p:nvPicPr>
        <p:blipFill>
          <a:blip r:embed="rId6"/>
          <a:stretch>
            <a:fillRect/>
          </a:stretch>
        </p:blipFill>
        <p:spPr>
          <a:xfrm>
            <a:off x="3609975" y="1461879"/>
            <a:ext cx="4807655" cy="5396121"/>
          </a:xfrm>
          <a:prstGeom prst="rect">
            <a:avLst/>
          </a:prstGeom>
        </p:spPr>
      </p:pic>
      <p:pic>
        <p:nvPicPr>
          <p:cNvPr id="16" name="Picture 15">
            <a:extLst>
              <a:ext uri="{FF2B5EF4-FFF2-40B4-BE49-F238E27FC236}">
                <a16:creationId xmlns:a16="http://schemas.microsoft.com/office/drawing/2014/main" id="{F87C19E0-BD78-47AB-B2E9-646FBB8C743A}"/>
              </a:ext>
            </a:extLst>
          </p:cNvPr>
          <p:cNvPicPr>
            <a:picLocks noChangeAspect="1"/>
          </p:cNvPicPr>
          <p:nvPr/>
        </p:nvPicPr>
        <p:blipFill>
          <a:blip r:embed="rId7"/>
          <a:stretch>
            <a:fillRect/>
          </a:stretch>
        </p:blipFill>
        <p:spPr>
          <a:xfrm>
            <a:off x="2243818" y="1631132"/>
            <a:ext cx="1366157" cy="3784039"/>
          </a:xfrm>
          <a:prstGeom prst="rect">
            <a:avLst/>
          </a:prstGeom>
        </p:spPr>
      </p:pic>
    </p:spTree>
    <p:extLst>
      <p:ext uri="{BB962C8B-B14F-4D97-AF65-F5344CB8AC3E}">
        <p14:creationId xmlns:p14="http://schemas.microsoft.com/office/powerpoint/2010/main" val="3319012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6" name="Picture 5">
            <a:extLst>
              <a:ext uri="{FF2B5EF4-FFF2-40B4-BE49-F238E27FC236}">
                <a16:creationId xmlns:a16="http://schemas.microsoft.com/office/drawing/2014/main" id="{36FE9BA4-3968-449E-853F-9CF20E2CF411}"/>
              </a:ext>
            </a:extLst>
          </p:cNvPr>
          <p:cNvPicPr>
            <a:picLocks noChangeAspect="1"/>
          </p:cNvPicPr>
          <p:nvPr/>
        </p:nvPicPr>
        <p:blipFill>
          <a:blip r:embed="rId6"/>
          <a:stretch>
            <a:fillRect/>
          </a:stretch>
        </p:blipFill>
        <p:spPr>
          <a:xfrm>
            <a:off x="2197118" y="1628490"/>
            <a:ext cx="2953162" cy="1524213"/>
          </a:xfrm>
          <a:prstGeom prst="rect">
            <a:avLst/>
          </a:prstGeom>
        </p:spPr>
      </p:pic>
      <p:pic>
        <p:nvPicPr>
          <p:cNvPr id="11" name="Picture 10">
            <a:extLst>
              <a:ext uri="{FF2B5EF4-FFF2-40B4-BE49-F238E27FC236}">
                <a16:creationId xmlns:a16="http://schemas.microsoft.com/office/drawing/2014/main" id="{EAA9CD56-D51D-45C5-9318-E532878BCE58}"/>
              </a:ext>
            </a:extLst>
          </p:cNvPr>
          <p:cNvPicPr>
            <a:picLocks noChangeAspect="1"/>
          </p:cNvPicPr>
          <p:nvPr/>
        </p:nvPicPr>
        <p:blipFill>
          <a:blip r:embed="rId7"/>
          <a:stretch>
            <a:fillRect/>
          </a:stretch>
        </p:blipFill>
        <p:spPr>
          <a:xfrm>
            <a:off x="323075" y="3057010"/>
            <a:ext cx="6534150" cy="1047750"/>
          </a:xfrm>
          <a:prstGeom prst="rect">
            <a:avLst/>
          </a:prstGeom>
        </p:spPr>
      </p:pic>
      <p:pic>
        <p:nvPicPr>
          <p:cNvPr id="14" name="Picture 13">
            <a:extLst>
              <a:ext uri="{FF2B5EF4-FFF2-40B4-BE49-F238E27FC236}">
                <a16:creationId xmlns:a16="http://schemas.microsoft.com/office/drawing/2014/main" id="{4F734909-0415-459C-A3AE-C3A6281C87C8}"/>
              </a:ext>
            </a:extLst>
          </p:cNvPr>
          <p:cNvPicPr>
            <a:picLocks noChangeAspect="1"/>
          </p:cNvPicPr>
          <p:nvPr/>
        </p:nvPicPr>
        <p:blipFill>
          <a:blip r:embed="rId8"/>
          <a:stretch>
            <a:fillRect/>
          </a:stretch>
        </p:blipFill>
        <p:spPr>
          <a:xfrm>
            <a:off x="7041722" y="1753317"/>
            <a:ext cx="4934434" cy="4861512"/>
          </a:xfrm>
          <a:prstGeom prst="rect">
            <a:avLst/>
          </a:prstGeom>
        </p:spPr>
      </p:pic>
    </p:spTree>
    <p:extLst>
      <p:ext uri="{BB962C8B-B14F-4D97-AF65-F5344CB8AC3E}">
        <p14:creationId xmlns:p14="http://schemas.microsoft.com/office/powerpoint/2010/main" val="1204334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74F6C01-A648-4A6F-8284-4645F32AA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583" y="2303352"/>
            <a:ext cx="1870935" cy="1247290"/>
          </a:xfrm>
          <a:prstGeom prst="rect">
            <a:avLst/>
          </a:prstGeom>
        </p:spPr>
      </p:pic>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Introducción</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4"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5">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1" name="Picture 10">
            <a:extLst>
              <a:ext uri="{FF2B5EF4-FFF2-40B4-BE49-F238E27FC236}">
                <a16:creationId xmlns:a16="http://schemas.microsoft.com/office/drawing/2014/main" id="{C738C238-BB88-42D4-8E4D-76C6355AF7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391" y="3068092"/>
            <a:ext cx="811612" cy="811612"/>
          </a:xfrm>
          <a:prstGeom prst="rect">
            <a:avLst/>
          </a:prstGeom>
        </p:spPr>
      </p:pic>
      <p:sp>
        <p:nvSpPr>
          <p:cNvPr id="13" name="Arrow: Right 12">
            <a:extLst>
              <a:ext uri="{FF2B5EF4-FFF2-40B4-BE49-F238E27FC236}">
                <a16:creationId xmlns:a16="http://schemas.microsoft.com/office/drawing/2014/main" id="{4CF18897-038A-4936-9FEA-868C27D49EE2}"/>
              </a:ext>
            </a:extLst>
          </p:cNvPr>
          <p:cNvSpPr/>
          <p:nvPr/>
        </p:nvSpPr>
        <p:spPr>
          <a:xfrm>
            <a:off x="1717318" y="3429000"/>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AA80485B-C717-4375-A211-F768F9EBC4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712520" y="2823023"/>
            <a:ext cx="1651465" cy="1321907"/>
          </a:xfrm>
          <a:prstGeom prst="rect">
            <a:avLst/>
          </a:prstGeom>
        </p:spPr>
      </p:pic>
      <p:sp>
        <p:nvSpPr>
          <p:cNvPr id="21" name="Título 1">
            <a:extLst>
              <a:ext uri="{FF2B5EF4-FFF2-40B4-BE49-F238E27FC236}">
                <a16:creationId xmlns:a16="http://schemas.microsoft.com/office/drawing/2014/main" id="{9CB7C3DA-5EB1-47DF-803D-DE65A226443F}"/>
              </a:ext>
            </a:extLst>
          </p:cNvPr>
          <p:cNvSpPr txBox="1">
            <a:spLocks/>
          </p:cNvSpPr>
          <p:nvPr/>
        </p:nvSpPr>
        <p:spPr>
          <a:xfrm>
            <a:off x="10466082" y="2001794"/>
            <a:ext cx="1166256" cy="247135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20000"/>
              </a:lnSpc>
            </a:pPr>
            <a:r>
              <a:rPr lang="es-ES" sz="15000" b="1" dirty="0">
                <a:ln w="28575">
                  <a:solidFill>
                    <a:schemeClr val="tx1">
                      <a:lumMod val="75000"/>
                      <a:lumOff val="25000"/>
                    </a:schemeClr>
                  </a:solidFill>
                </a:ln>
                <a:solidFill>
                  <a:schemeClr val="bg1"/>
                </a:solidFill>
                <a:latin typeface="Arial Black" panose="020B0A04020102020204" pitchFamily="34" charset="0"/>
                <a:cs typeface="Times" panose="02020603050405020304" pitchFamily="18" charset="0"/>
              </a:rPr>
              <a:t>?</a:t>
            </a:r>
          </a:p>
        </p:txBody>
      </p:sp>
      <p:sp>
        <p:nvSpPr>
          <p:cNvPr id="23" name="Arrow: Right 22">
            <a:extLst>
              <a:ext uri="{FF2B5EF4-FFF2-40B4-BE49-F238E27FC236}">
                <a16:creationId xmlns:a16="http://schemas.microsoft.com/office/drawing/2014/main" id="{44F9C00E-896A-4DF4-B71C-B634955B9ED8}"/>
              </a:ext>
            </a:extLst>
          </p:cNvPr>
          <p:cNvSpPr/>
          <p:nvPr/>
        </p:nvSpPr>
        <p:spPr>
          <a:xfrm>
            <a:off x="4396457" y="3428999"/>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4" name="Arrow: Right 23">
            <a:extLst>
              <a:ext uri="{FF2B5EF4-FFF2-40B4-BE49-F238E27FC236}">
                <a16:creationId xmlns:a16="http://schemas.microsoft.com/office/drawing/2014/main" id="{3C8C0BBF-5102-4B58-B3B6-09EE51749C2B}"/>
              </a:ext>
            </a:extLst>
          </p:cNvPr>
          <p:cNvSpPr/>
          <p:nvPr/>
        </p:nvSpPr>
        <p:spPr>
          <a:xfrm>
            <a:off x="6838308" y="3419812"/>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06EE161-5EAE-46A1-8F13-35311068D1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0669" y="2833888"/>
            <a:ext cx="1339754" cy="1275956"/>
          </a:xfrm>
          <a:prstGeom prst="rect">
            <a:avLst/>
          </a:prstGeom>
        </p:spPr>
      </p:pic>
      <p:sp>
        <p:nvSpPr>
          <p:cNvPr id="29" name="Arrow: Right 28">
            <a:extLst>
              <a:ext uri="{FF2B5EF4-FFF2-40B4-BE49-F238E27FC236}">
                <a16:creationId xmlns:a16="http://schemas.microsoft.com/office/drawing/2014/main" id="{8007545B-3E75-483B-9D4A-1428BA1C4CBC}"/>
              </a:ext>
            </a:extLst>
          </p:cNvPr>
          <p:cNvSpPr/>
          <p:nvPr/>
        </p:nvSpPr>
        <p:spPr>
          <a:xfrm>
            <a:off x="9591870" y="3428999"/>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A38A4119-3E7C-4FED-AC9B-9331D3339EB1}"/>
              </a:ext>
            </a:extLst>
          </p:cNvPr>
          <p:cNvPicPr>
            <a:picLocks noChangeAspect="1"/>
          </p:cNvPicPr>
          <p:nvPr/>
        </p:nvPicPr>
        <p:blipFill>
          <a:blip r:embed="rId10"/>
          <a:stretch>
            <a:fillRect/>
          </a:stretch>
        </p:blipFill>
        <p:spPr>
          <a:xfrm>
            <a:off x="2757858" y="3506544"/>
            <a:ext cx="1085850" cy="1085850"/>
          </a:xfrm>
          <a:prstGeom prst="rect">
            <a:avLst/>
          </a:prstGeom>
        </p:spPr>
      </p:pic>
    </p:spTree>
    <p:extLst>
      <p:ext uri="{BB962C8B-B14F-4D97-AF65-F5344CB8AC3E}">
        <p14:creationId xmlns:p14="http://schemas.microsoft.com/office/powerpoint/2010/main" val="3482571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21" name="Picture 20">
            <a:extLst>
              <a:ext uri="{FF2B5EF4-FFF2-40B4-BE49-F238E27FC236}">
                <a16:creationId xmlns:a16="http://schemas.microsoft.com/office/drawing/2014/main" id="{45659FB7-35B1-46B0-871B-8C6B26BCBD10}"/>
              </a:ext>
            </a:extLst>
          </p:cNvPr>
          <p:cNvPicPr>
            <a:picLocks noChangeAspect="1"/>
          </p:cNvPicPr>
          <p:nvPr/>
        </p:nvPicPr>
        <p:blipFill>
          <a:blip r:embed="rId6"/>
          <a:stretch>
            <a:fillRect/>
          </a:stretch>
        </p:blipFill>
        <p:spPr>
          <a:xfrm>
            <a:off x="2209800" y="1715217"/>
            <a:ext cx="7772400" cy="1400175"/>
          </a:xfrm>
          <a:prstGeom prst="rect">
            <a:avLst/>
          </a:prstGeom>
        </p:spPr>
      </p:pic>
      <p:pic>
        <p:nvPicPr>
          <p:cNvPr id="23" name="Picture 22">
            <a:extLst>
              <a:ext uri="{FF2B5EF4-FFF2-40B4-BE49-F238E27FC236}">
                <a16:creationId xmlns:a16="http://schemas.microsoft.com/office/drawing/2014/main" id="{F9FEACF9-1E49-4C49-B55F-9EE96ED99E93}"/>
              </a:ext>
            </a:extLst>
          </p:cNvPr>
          <p:cNvPicPr>
            <a:picLocks noChangeAspect="1"/>
          </p:cNvPicPr>
          <p:nvPr/>
        </p:nvPicPr>
        <p:blipFill>
          <a:blip r:embed="rId7"/>
          <a:stretch>
            <a:fillRect/>
          </a:stretch>
        </p:blipFill>
        <p:spPr>
          <a:xfrm>
            <a:off x="6869404" y="3198499"/>
            <a:ext cx="4933950" cy="1885382"/>
          </a:xfrm>
          <a:prstGeom prst="rect">
            <a:avLst/>
          </a:prstGeom>
        </p:spPr>
      </p:pic>
      <p:pic>
        <p:nvPicPr>
          <p:cNvPr id="25" name="Picture 24">
            <a:extLst>
              <a:ext uri="{FF2B5EF4-FFF2-40B4-BE49-F238E27FC236}">
                <a16:creationId xmlns:a16="http://schemas.microsoft.com/office/drawing/2014/main" id="{21C673AA-1499-4FF1-A9EC-62E03C8CC4C4}"/>
              </a:ext>
            </a:extLst>
          </p:cNvPr>
          <p:cNvPicPr>
            <a:picLocks noChangeAspect="1"/>
          </p:cNvPicPr>
          <p:nvPr/>
        </p:nvPicPr>
        <p:blipFill>
          <a:blip r:embed="rId8"/>
          <a:stretch>
            <a:fillRect/>
          </a:stretch>
        </p:blipFill>
        <p:spPr>
          <a:xfrm>
            <a:off x="388646" y="3199643"/>
            <a:ext cx="5797655" cy="1884238"/>
          </a:xfrm>
          <a:prstGeom prst="rect">
            <a:avLst/>
          </a:prstGeom>
        </p:spPr>
      </p:pic>
      <p:pic>
        <p:nvPicPr>
          <p:cNvPr id="5" name="Picture 4">
            <a:extLst>
              <a:ext uri="{FF2B5EF4-FFF2-40B4-BE49-F238E27FC236}">
                <a16:creationId xmlns:a16="http://schemas.microsoft.com/office/drawing/2014/main" id="{8CB3B951-17F6-42C3-967B-893C96C77B04}"/>
              </a:ext>
            </a:extLst>
          </p:cNvPr>
          <p:cNvPicPr>
            <a:picLocks noChangeAspect="1"/>
          </p:cNvPicPr>
          <p:nvPr/>
        </p:nvPicPr>
        <p:blipFill>
          <a:blip r:embed="rId9"/>
          <a:stretch>
            <a:fillRect/>
          </a:stretch>
        </p:blipFill>
        <p:spPr>
          <a:xfrm>
            <a:off x="9336655" y="3429939"/>
            <a:ext cx="2453187" cy="1430385"/>
          </a:xfrm>
          <a:prstGeom prst="rect">
            <a:avLst/>
          </a:prstGeom>
        </p:spPr>
      </p:pic>
    </p:spTree>
    <p:extLst>
      <p:ext uri="{BB962C8B-B14F-4D97-AF65-F5344CB8AC3E}">
        <p14:creationId xmlns:p14="http://schemas.microsoft.com/office/powerpoint/2010/main" val="2340398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27" name="Picture 26">
            <a:extLst>
              <a:ext uri="{FF2B5EF4-FFF2-40B4-BE49-F238E27FC236}">
                <a16:creationId xmlns:a16="http://schemas.microsoft.com/office/drawing/2014/main" id="{1BD0B41C-C655-48A4-927A-343DCE1B86C0}"/>
              </a:ext>
            </a:extLst>
          </p:cNvPr>
          <p:cNvPicPr>
            <a:picLocks noChangeAspect="1"/>
          </p:cNvPicPr>
          <p:nvPr/>
        </p:nvPicPr>
        <p:blipFill>
          <a:blip r:embed="rId6"/>
          <a:stretch>
            <a:fillRect/>
          </a:stretch>
        </p:blipFill>
        <p:spPr>
          <a:xfrm>
            <a:off x="2199760" y="2130365"/>
            <a:ext cx="7677150" cy="2028825"/>
          </a:xfrm>
          <a:prstGeom prst="rect">
            <a:avLst/>
          </a:prstGeom>
        </p:spPr>
      </p:pic>
      <p:pic>
        <p:nvPicPr>
          <p:cNvPr id="29" name="Picture 28">
            <a:extLst>
              <a:ext uri="{FF2B5EF4-FFF2-40B4-BE49-F238E27FC236}">
                <a16:creationId xmlns:a16="http://schemas.microsoft.com/office/drawing/2014/main" id="{C67C415C-1958-4705-94F9-D4ADFFAE7AFD}"/>
              </a:ext>
            </a:extLst>
          </p:cNvPr>
          <p:cNvPicPr>
            <a:picLocks noChangeAspect="1"/>
          </p:cNvPicPr>
          <p:nvPr/>
        </p:nvPicPr>
        <p:blipFill>
          <a:blip r:embed="rId7"/>
          <a:stretch>
            <a:fillRect/>
          </a:stretch>
        </p:blipFill>
        <p:spPr>
          <a:xfrm>
            <a:off x="4861997" y="4280706"/>
            <a:ext cx="2352675" cy="1190625"/>
          </a:xfrm>
          <a:prstGeom prst="rect">
            <a:avLst/>
          </a:prstGeom>
        </p:spPr>
      </p:pic>
      <p:sp>
        <p:nvSpPr>
          <p:cNvPr id="5" name="Rectangle: Rounded Corners 4">
            <a:extLst>
              <a:ext uri="{FF2B5EF4-FFF2-40B4-BE49-F238E27FC236}">
                <a16:creationId xmlns:a16="http://schemas.microsoft.com/office/drawing/2014/main" id="{0EE7A7DC-F124-4C5A-B1CC-9694299A5152}"/>
              </a:ext>
            </a:extLst>
          </p:cNvPr>
          <p:cNvSpPr/>
          <p:nvPr/>
        </p:nvSpPr>
        <p:spPr>
          <a:xfrm>
            <a:off x="3653481" y="2399252"/>
            <a:ext cx="4885037" cy="149104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Vive el clásico nacional por</a:t>
            </a:r>
          </a:p>
          <a:p>
            <a:pPr algn="ctr"/>
            <a:r>
              <a:rPr lang="es-ES" dirty="0"/>
              <a:t>XYZ Deportes! Bolivar vs Wilstermann a partir de las 16:00 </a:t>
            </a:r>
            <a:r>
              <a:rPr lang="es-ES" dirty="0" err="1"/>
              <a:t>hr</a:t>
            </a:r>
            <a:r>
              <a:rPr lang="es-ES" dirty="0"/>
              <a:t>. SD Analógico 49 HD digital 220 DTH</a:t>
            </a:r>
          </a:p>
          <a:p>
            <a:pPr algn="ctr"/>
            <a:r>
              <a:rPr lang="es-ES" dirty="0"/>
              <a:t>109 #SoyCochabambino #SoyXYZ</a:t>
            </a:r>
            <a:endParaRPr lang="en-US" dirty="0"/>
          </a:p>
        </p:txBody>
      </p:sp>
    </p:spTree>
    <p:extLst>
      <p:ext uri="{BB962C8B-B14F-4D97-AF65-F5344CB8AC3E}">
        <p14:creationId xmlns:p14="http://schemas.microsoft.com/office/powerpoint/2010/main" val="770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10724238" y="23681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3" name="Picture 2">
            <a:extLst>
              <a:ext uri="{FF2B5EF4-FFF2-40B4-BE49-F238E27FC236}">
                <a16:creationId xmlns:a16="http://schemas.microsoft.com/office/drawing/2014/main" id="{897F309F-C9E7-4DDC-AA6F-8A623EF7E894}"/>
              </a:ext>
            </a:extLst>
          </p:cNvPr>
          <p:cNvPicPr>
            <a:picLocks noChangeAspect="1"/>
          </p:cNvPicPr>
          <p:nvPr/>
        </p:nvPicPr>
        <p:blipFill>
          <a:blip r:embed="rId6"/>
          <a:stretch>
            <a:fillRect/>
          </a:stretch>
        </p:blipFill>
        <p:spPr>
          <a:xfrm>
            <a:off x="691416" y="1924872"/>
            <a:ext cx="5404584" cy="2886075"/>
          </a:xfrm>
          <a:prstGeom prst="rect">
            <a:avLst/>
          </a:prstGeom>
        </p:spPr>
      </p:pic>
      <p:pic>
        <p:nvPicPr>
          <p:cNvPr id="5" name="Picture 4">
            <a:extLst>
              <a:ext uri="{FF2B5EF4-FFF2-40B4-BE49-F238E27FC236}">
                <a16:creationId xmlns:a16="http://schemas.microsoft.com/office/drawing/2014/main" id="{042F0C5B-AF10-46B3-ADD5-23EC0593C8A8}"/>
              </a:ext>
            </a:extLst>
          </p:cNvPr>
          <p:cNvPicPr>
            <a:picLocks noChangeAspect="1"/>
          </p:cNvPicPr>
          <p:nvPr/>
        </p:nvPicPr>
        <p:blipFill>
          <a:blip r:embed="rId7"/>
          <a:stretch>
            <a:fillRect/>
          </a:stretch>
        </p:blipFill>
        <p:spPr>
          <a:xfrm>
            <a:off x="6562725" y="1924872"/>
            <a:ext cx="5404584" cy="3290639"/>
          </a:xfrm>
          <a:prstGeom prst="rect">
            <a:avLst/>
          </a:prstGeom>
        </p:spPr>
      </p:pic>
      <p:pic>
        <p:nvPicPr>
          <p:cNvPr id="13" name="Picture 12">
            <a:extLst>
              <a:ext uri="{FF2B5EF4-FFF2-40B4-BE49-F238E27FC236}">
                <a16:creationId xmlns:a16="http://schemas.microsoft.com/office/drawing/2014/main" id="{169EBE78-33FF-4865-841E-2747794015E6}"/>
              </a:ext>
            </a:extLst>
          </p:cNvPr>
          <p:cNvPicPr>
            <a:picLocks noChangeAspect="1"/>
          </p:cNvPicPr>
          <p:nvPr/>
        </p:nvPicPr>
        <p:blipFill>
          <a:blip r:embed="rId8"/>
          <a:stretch>
            <a:fillRect/>
          </a:stretch>
        </p:blipFill>
        <p:spPr>
          <a:xfrm>
            <a:off x="510441" y="4791897"/>
            <a:ext cx="5671284" cy="449144"/>
          </a:xfrm>
          <a:prstGeom prst="rect">
            <a:avLst/>
          </a:prstGeom>
        </p:spPr>
      </p:pic>
      <p:pic>
        <p:nvPicPr>
          <p:cNvPr id="16" name="Picture 15">
            <a:extLst>
              <a:ext uri="{FF2B5EF4-FFF2-40B4-BE49-F238E27FC236}">
                <a16:creationId xmlns:a16="http://schemas.microsoft.com/office/drawing/2014/main" id="{A58C0C40-44D3-4756-A5C6-4BFEFA28A54F}"/>
              </a:ext>
            </a:extLst>
          </p:cNvPr>
          <p:cNvPicPr>
            <a:picLocks noChangeAspect="1"/>
          </p:cNvPicPr>
          <p:nvPr/>
        </p:nvPicPr>
        <p:blipFill>
          <a:blip r:embed="rId9"/>
          <a:stretch>
            <a:fillRect/>
          </a:stretch>
        </p:blipFill>
        <p:spPr>
          <a:xfrm>
            <a:off x="9481168" y="5215511"/>
            <a:ext cx="2486141" cy="845288"/>
          </a:xfrm>
          <a:prstGeom prst="rect">
            <a:avLst/>
          </a:prstGeom>
        </p:spPr>
      </p:pic>
      <p:pic>
        <p:nvPicPr>
          <p:cNvPr id="18" name="Picture 17">
            <a:extLst>
              <a:ext uri="{FF2B5EF4-FFF2-40B4-BE49-F238E27FC236}">
                <a16:creationId xmlns:a16="http://schemas.microsoft.com/office/drawing/2014/main" id="{378FDF50-7644-434B-9FC5-90BC0DD525C0}"/>
              </a:ext>
            </a:extLst>
          </p:cNvPr>
          <p:cNvPicPr>
            <a:picLocks noChangeAspect="1"/>
          </p:cNvPicPr>
          <p:nvPr/>
        </p:nvPicPr>
        <p:blipFill>
          <a:blip r:embed="rId10"/>
          <a:stretch>
            <a:fillRect/>
          </a:stretch>
        </p:blipFill>
        <p:spPr>
          <a:xfrm>
            <a:off x="4615967" y="5475363"/>
            <a:ext cx="3529012" cy="950387"/>
          </a:xfrm>
          <a:prstGeom prst="rect">
            <a:avLst/>
          </a:prstGeom>
        </p:spPr>
      </p:pic>
      <p:pic>
        <p:nvPicPr>
          <p:cNvPr id="20" name="Picture 19">
            <a:extLst>
              <a:ext uri="{FF2B5EF4-FFF2-40B4-BE49-F238E27FC236}">
                <a16:creationId xmlns:a16="http://schemas.microsoft.com/office/drawing/2014/main" id="{C89DF233-EE0C-4781-BD3F-2D06B7CA2F74}"/>
              </a:ext>
            </a:extLst>
          </p:cNvPr>
          <p:cNvPicPr>
            <a:picLocks noChangeAspect="1"/>
          </p:cNvPicPr>
          <p:nvPr/>
        </p:nvPicPr>
        <p:blipFill>
          <a:blip r:embed="rId11"/>
          <a:stretch>
            <a:fillRect/>
          </a:stretch>
        </p:blipFill>
        <p:spPr>
          <a:xfrm>
            <a:off x="3774708" y="1067585"/>
            <a:ext cx="5404584" cy="5358165"/>
          </a:xfrm>
          <a:prstGeom prst="rect">
            <a:avLst/>
          </a:prstGeom>
        </p:spPr>
      </p:pic>
    </p:spTree>
    <p:extLst>
      <p:ext uri="{BB962C8B-B14F-4D97-AF65-F5344CB8AC3E}">
        <p14:creationId xmlns:p14="http://schemas.microsoft.com/office/powerpoint/2010/main" val="4004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0" name="Picture 9">
            <a:extLst>
              <a:ext uri="{FF2B5EF4-FFF2-40B4-BE49-F238E27FC236}">
                <a16:creationId xmlns:a16="http://schemas.microsoft.com/office/drawing/2014/main" id="{C2C70198-A72F-4E28-B854-46E1DAE368D5}"/>
              </a:ext>
            </a:extLst>
          </p:cNvPr>
          <p:cNvPicPr>
            <a:picLocks noChangeAspect="1"/>
          </p:cNvPicPr>
          <p:nvPr/>
        </p:nvPicPr>
        <p:blipFill>
          <a:blip r:embed="rId6"/>
          <a:stretch>
            <a:fillRect/>
          </a:stretch>
        </p:blipFill>
        <p:spPr>
          <a:xfrm>
            <a:off x="3278761" y="1602213"/>
            <a:ext cx="5634478" cy="4967884"/>
          </a:xfrm>
          <a:prstGeom prst="rect">
            <a:avLst/>
          </a:prstGeom>
        </p:spPr>
      </p:pic>
      <p:pic>
        <p:nvPicPr>
          <p:cNvPr id="14" name="Picture 13">
            <a:extLst>
              <a:ext uri="{FF2B5EF4-FFF2-40B4-BE49-F238E27FC236}">
                <a16:creationId xmlns:a16="http://schemas.microsoft.com/office/drawing/2014/main" id="{34B5D3B7-361F-4839-91B9-1FC31B45C583}"/>
              </a:ext>
            </a:extLst>
          </p:cNvPr>
          <p:cNvPicPr>
            <a:picLocks noChangeAspect="1"/>
          </p:cNvPicPr>
          <p:nvPr/>
        </p:nvPicPr>
        <p:blipFill>
          <a:blip r:embed="rId7"/>
          <a:stretch>
            <a:fillRect/>
          </a:stretch>
        </p:blipFill>
        <p:spPr>
          <a:xfrm>
            <a:off x="3945229" y="2147817"/>
            <a:ext cx="7858125" cy="3876675"/>
          </a:xfrm>
          <a:prstGeom prst="rect">
            <a:avLst/>
          </a:prstGeom>
        </p:spPr>
      </p:pic>
      <p:pic>
        <p:nvPicPr>
          <p:cNvPr id="21" name="Picture 20">
            <a:extLst>
              <a:ext uri="{FF2B5EF4-FFF2-40B4-BE49-F238E27FC236}">
                <a16:creationId xmlns:a16="http://schemas.microsoft.com/office/drawing/2014/main" id="{7D3DB108-56EC-4874-9AEA-F15A7084E0AD}"/>
              </a:ext>
            </a:extLst>
          </p:cNvPr>
          <p:cNvPicPr>
            <a:picLocks noChangeAspect="1"/>
          </p:cNvPicPr>
          <p:nvPr/>
        </p:nvPicPr>
        <p:blipFill>
          <a:blip r:embed="rId8"/>
          <a:stretch>
            <a:fillRect/>
          </a:stretch>
        </p:blipFill>
        <p:spPr>
          <a:xfrm>
            <a:off x="5216816" y="4547150"/>
            <a:ext cx="5314950" cy="571500"/>
          </a:xfrm>
          <a:prstGeom prst="rect">
            <a:avLst/>
          </a:prstGeom>
        </p:spPr>
      </p:pic>
    </p:spTree>
    <p:extLst>
      <p:ext uri="{BB962C8B-B14F-4D97-AF65-F5344CB8AC3E}">
        <p14:creationId xmlns:p14="http://schemas.microsoft.com/office/powerpoint/2010/main" val="357393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2C6F775-1003-47C7-8891-2BBE7A91AE90}"/>
              </a:ext>
            </a:extLst>
          </p:cNvPr>
          <p:cNvSpPr/>
          <p:nvPr/>
        </p:nvSpPr>
        <p:spPr>
          <a:xfrm>
            <a:off x="1242078" y="2144019"/>
            <a:ext cx="5200650" cy="26574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Decisiones y recomendaciones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5" name="Rectangle: Rounded Corners 4">
            <a:extLst>
              <a:ext uri="{FF2B5EF4-FFF2-40B4-BE49-F238E27FC236}">
                <a16:creationId xmlns:a16="http://schemas.microsoft.com/office/drawing/2014/main" id="{58279317-C50A-4F1D-9F1C-EDAD048C606C}"/>
              </a:ext>
            </a:extLst>
          </p:cNvPr>
          <p:cNvSpPr/>
          <p:nvPr/>
        </p:nvSpPr>
        <p:spPr>
          <a:xfrm>
            <a:off x="2237440" y="2677419"/>
            <a:ext cx="3095625" cy="6762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Fútbol y servicios televisivos</a:t>
            </a:r>
            <a:endParaRPr lang="en-US" dirty="0"/>
          </a:p>
        </p:txBody>
      </p:sp>
      <p:sp>
        <p:nvSpPr>
          <p:cNvPr id="11" name="Rectangle: Rounded Corners 10">
            <a:extLst>
              <a:ext uri="{FF2B5EF4-FFF2-40B4-BE49-F238E27FC236}">
                <a16:creationId xmlns:a16="http://schemas.microsoft.com/office/drawing/2014/main" id="{79B2609D-D093-4A0F-B1F4-04EBCCA0381A}"/>
              </a:ext>
            </a:extLst>
          </p:cNvPr>
          <p:cNvSpPr/>
          <p:nvPr/>
        </p:nvSpPr>
        <p:spPr>
          <a:xfrm>
            <a:off x="2237439" y="3649791"/>
            <a:ext cx="3095625" cy="6762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Internet</a:t>
            </a:r>
            <a:endParaRPr lang="en-US" dirty="0"/>
          </a:p>
        </p:txBody>
      </p:sp>
      <p:sp>
        <p:nvSpPr>
          <p:cNvPr id="13" name="TextBox 12">
            <a:extLst>
              <a:ext uri="{FF2B5EF4-FFF2-40B4-BE49-F238E27FC236}">
                <a16:creationId xmlns:a16="http://schemas.microsoft.com/office/drawing/2014/main" id="{E0E03994-9646-4C5E-85E5-97C16B4D46F7}"/>
              </a:ext>
            </a:extLst>
          </p:cNvPr>
          <p:cNvSpPr txBox="1"/>
          <p:nvPr/>
        </p:nvSpPr>
        <p:spPr>
          <a:xfrm>
            <a:off x="1754046" y="4801494"/>
            <a:ext cx="4176714" cy="369332"/>
          </a:xfrm>
          <a:prstGeom prst="rect">
            <a:avLst/>
          </a:prstGeom>
          <a:noFill/>
        </p:spPr>
        <p:txBody>
          <a:bodyPr wrap="square" rtlCol="0">
            <a:spAutoFit/>
          </a:bodyPr>
          <a:lstStyle/>
          <a:p>
            <a:r>
              <a:rPr lang="es-BO" dirty="0"/>
              <a:t>Proactividad para mejorar los servicios</a:t>
            </a:r>
            <a:endParaRPr lang="en-US" dirty="0"/>
          </a:p>
        </p:txBody>
      </p:sp>
      <p:sp>
        <p:nvSpPr>
          <p:cNvPr id="14" name="Rectangle: Rounded Corners 13">
            <a:extLst>
              <a:ext uri="{FF2B5EF4-FFF2-40B4-BE49-F238E27FC236}">
                <a16:creationId xmlns:a16="http://schemas.microsoft.com/office/drawing/2014/main" id="{31DFE7D7-886E-4584-8D66-EC8AE878F7AD}"/>
              </a:ext>
            </a:extLst>
          </p:cNvPr>
          <p:cNvSpPr/>
          <p:nvPr/>
        </p:nvSpPr>
        <p:spPr>
          <a:xfrm>
            <a:off x="8085791" y="3130855"/>
            <a:ext cx="3095625" cy="6762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Percepción de empresa y marca</a:t>
            </a:r>
            <a:endParaRPr lang="en-US" dirty="0"/>
          </a:p>
        </p:txBody>
      </p:sp>
      <p:sp>
        <p:nvSpPr>
          <p:cNvPr id="15" name="Arrow: Left-Right 14">
            <a:extLst>
              <a:ext uri="{FF2B5EF4-FFF2-40B4-BE49-F238E27FC236}">
                <a16:creationId xmlns:a16="http://schemas.microsoft.com/office/drawing/2014/main" id="{59323250-21C3-4FE9-A024-4E9C0806FE49}"/>
              </a:ext>
            </a:extLst>
          </p:cNvPr>
          <p:cNvSpPr/>
          <p:nvPr/>
        </p:nvSpPr>
        <p:spPr>
          <a:xfrm>
            <a:off x="6664184" y="3215144"/>
            <a:ext cx="1200150" cy="50769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015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latin typeface="Franklin Gothic Medium Cond" panose="020B0606030402020204" pitchFamily="34" charset="0"/>
                <a:cs typeface="Times New Roman" panose="02020603050405020304" pitchFamily="18" charset="0"/>
              </a:rPr>
              <a:t>Discusión de 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4" name="Picture 3">
            <a:extLst>
              <a:ext uri="{FF2B5EF4-FFF2-40B4-BE49-F238E27FC236}">
                <a16:creationId xmlns:a16="http://schemas.microsoft.com/office/drawing/2014/main" id="{B60D65FB-3192-41B1-ADF4-56FEB6B1293C}"/>
              </a:ext>
            </a:extLst>
          </p:cNvPr>
          <p:cNvPicPr>
            <a:picLocks noChangeAspect="1"/>
          </p:cNvPicPr>
          <p:nvPr/>
        </p:nvPicPr>
        <p:blipFill>
          <a:blip r:embed="rId6"/>
          <a:stretch>
            <a:fillRect/>
          </a:stretch>
        </p:blipFill>
        <p:spPr>
          <a:xfrm>
            <a:off x="2362200" y="1790700"/>
            <a:ext cx="7467600" cy="1885950"/>
          </a:xfrm>
          <a:prstGeom prst="rect">
            <a:avLst/>
          </a:prstGeom>
        </p:spPr>
      </p:pic>
      <p:pic>
        <p:nvPicPr>
          <p:cNvPr id="6" name="Picture 5">
            <a:extLst>
              <a:ext uri="{FF2B5EF4-FFF2-40B4-BE49-F238E27FC236}">
                <a16:creationId xmlns:a16="http://schemas.microsoft.com/office/drawing/2014/main" id="{4A72BFDE-9B54-4CC0-82C1-E042C6446EA5}"/>
              </a:ext>
            </a:extLst>
          </p:cNvPr>
          <p:cNvPicPr>
            <a:picLocks noChangeAspect="1"/>
          </p:cNvPicPr>
          <p:nvPr/>
        </p:nvPicPr>
        <p:blipFill>
          <a:blip r:embed="rId7"/>
          <a:stretch>
            <a:fillRect/>
          </a:stretch>
        </p:blipFill>
        <p:spPr>
          <a:xfrm>
            <a:off x="2214562" y="3893157"/>
            <a:ext cx="7762875" cy="2057400"/>
          </a:xfrm>
          <a:prstGeom prst="rect">
            <a:avLst/>
          </a:prstGeom>
        </p:spPr>
      </p:pic>
    </p:spTree>
    <p:extLst>
      <p:ext uri="{BB962C8B-B14F-4D97-AF65-F5344CB8AC3E}">
        <p14:creationId xmlns:p14="http://schemas.microsoft.com/office/powerpoint/2010/main" val="4078761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Conclusiones y recomendaciones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0" name="Picture 9">
            <a:extLst>
              <a:ext uri="{FF2B5EF4-FFF2-40B4-BE49-F238E27FC236}">
                <a16:creationId xmlns:a16="http://schemas.microsoft.com/office/drawing/2014/main" id="{F7636467-CEA1-49EB-926D-94160FA46E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342" y="2966959"/>
            <a:ext cx="11001316" cy="746937"/>
          </a:xfrm>
          <a:prstGeom prst="rect">
            <a:avLst/>
          </a:prstGeom>
        </p:spPr>
      </p:pic>
    </p:spTree>
    <p:extLst>
      <p:ext uri="{BB962C8B-B14F-4D97-AF65-F5344CB8AC3E}">
        <p14:creationId xmlns:p14="http://schemas.microsoft.com/office/powerpoint/2010/main" val="3088396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3853796" y="3021767"/>
            <a:ext cx="4484407" cy="814466"/>
          </a:xfrm>
        </p:spPr>
        <p:txBody>
          <a:bodyPr>
            <a:normAutofit fontScale="90000"/>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Muchas gracias por su atención</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Tree>
    <p:extLst>
      <p:ext uri="{BB962C8B-B14F-4D97-AF65-F5344CB8AC3E}">
        <p14:creationId xmlns:p14="http://schemas.microsoft.com/office/powerpoint/2010/main" val="2774492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de scripts y procesamiento">
            <a:hlinkClick r:id="" action="ppaction://media"/>
            <a:extLst>
              <a:ext uri="{FF2B5EF4-FFF2-40B4-BE49-F238E27FC236}">
                <a16:creationId xmlns:a16="http://schemas.microsoft.com/office/drawing/2014/main" id="{C2B0CAC6-037C-4FD7-9E17-07BF212876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3033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4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Problemática</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1" name="Picture 10">
            <a:extLst>
              <a:ext uri="{FF2B5EF4-FFF2-40B4-BE49-F238E27FC236}">
                <a16:creationId xmlns:a16="http://schemas.microsoft.com/office/drawing/2014/main" id="{FB1A0BC7-B4CA-4A25-B85C-60924039820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995289" y="2116516"/>
            <a:ext cx="1865376" cy="1493520"/>
          </a:xfrm>
          <a:prstGeom prst="rect">
            <a:avLst/>
          </a:prstGeom>
        </p:spPr>
      </p:pic>
      <p:pic>
        <p:nvPicPr>
          <p:cNvPr id="16" name="Picture 15">
            <a:extLst>
              <a:ext uri="{FF2B5EF4-FFF2-40B4-BE49-F238E27FC236}">
                <a16:creationId xmlns:a16="http://schemas.microsoft.com/office/drawing/2014/main" id="{6F3FAD1C-F7C1-4503-829A-312EF4ACAA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111" y="1964720"/>
            <a:ext cx="2440666" cy="1626973"/>
          </a:xfrm>
          <a:prstGeom prst="rect">
            <a:avLst/>
          </a:prstGeom>
        </p:spPr>
      </p:pic>
      <p:pic>
        <p:nvPicPr>
          <p:cNvPr id="14" name="Picture 13">
            <a:extLst>
              <a:ext uri="{FF2B5EF4-FFF2-40B4-BE49-F238E27FC236}">
                <a16:creationId xmlns:a16="http://schemas.microsoft.com/office/drawing/2014/main" id="{4F6187C8-2907-4B00-A9DB-2C24E2D950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3287" y="1709087"/>
            <a:ext cx="1127043" cy="1127043"/>
          </a:xfrm>
          <a:prstGeom prst="rect">
            <a:avLst/>
          </a:prstGeom>
        </p:spPr>
      </p:pic>
      <p:pic>
        <p:nvPicPr>
          <p:cNvPr id="18" name="Picture 17">
            <a:extLst>
              <a:ext uri="{FF2B5EF4-FFF2-40B4-BE49-F238E27FC236}">
                <a16:creationId xmlns:a16="http://schemas.microsoft.com/office/drawing/2014/main" id="{71E6D567-B094-4D6D-8ADF-FE222BF67C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3586" y="2062224"/>
            <a:ext cx="3095624" cy="1547812"/>
          </a:xfrm>
          <a:prstGeom prst="rect">
            <a:avLst/>
          </a:prstGeom>
        </p:spPr>
      </p:pic>
      <p:sp>
        <p:nvSpPr>
          <p:cNvPr id="19" name="Multiplication Sign 18">
            <a:extLst>
              <a:ext uri="{FF2B5EF4-FFF2-40B4-BE49-F238E27FC236}">
                <a16:creationId xmlns:a16="http://schemas.microsoft.com/office/drawing/2014/main" id="{405EEA1F-C973-4433-AD22-EDA9D44F9B80}"/>
              </a:ext>
            </a:extLst>
          </p:cNvPr>
          <p:cNvSpPr/>
          <p:nvPr/>
        </p:nvSpPr>
        <p:spPr>
          <a:xfrm>
            <a:off x="4980224" y="1310443"/>
            <a:ext cx="3203617" cy="3105665"/>
          </a:xfrm>
          <a:prstGeom prst="mathMultiply">
            <a:avLst/>
          </a:prstGeom>
          <a:solidFill>
            <a:srgbClr val="EE0000">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A7D10805-7196-4DF2-8E2C-5742034CD960}"/>
              </a:ext>
            </a:extLst>
          </p:cNvPr>
          <p:cNvSpPr/>
          <p:nvPr/>
        </p:nvSpPr>
        <p:spPr>
          <a:xfrm>
            <a:off x="4297216" y="2703203"/>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21" name="Arrow: Right 20">
            <a:extLst>
              <a:ext uri="{FF2B5EF4-FFF2-40B4-BE49-F238E27FC236}">
                <a16:creationId xmlns:a16="http://schemas.microsoft.com/office/drawing/2014/main" id="{FA6B5C06-09D0-4489-BBDB-165A591F8EAE}"/>
              </a:ext>
            </a:extLst>
          </p:cNvPr>
          <p:cNvSpPr/>
          <p:nvPr/>
        </p:nvSpPr>
        <p:spPr>
          <a:xfrm>
            <a:off x="8324898" y="2703203"/>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DB93954A-DCF3-4CCF-AC34-FD2A7404B1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23395" y="4216901"/>
            <a:ext cx="883320" cy="806072"/>
          </a:xfrm>
          <a:prstGeom prst="rect">
            <a:avLst/>
          </a:prstGeom>
        </p:spPr>
      </p:pic>
      <p:pic>
        <p:nvPicPr>
          <p:cNvPr id="26" name="Picture 25">
            <a:extLst>
              <a:ext uri="{FF2B5EF4-FFF2-40B4-BE49-F238E27FC236}">
                <a16:creationId xmlns:a16="http://schemas.microsoft.com/office/drawing/2014/main" id="{CBCC2C75-CD3D-4D02-A47D-44C3714261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33481" y="4890913"/>
            <a:ext cx="3591426" cy="1124107"/>
          </a:xfrm>
          <a:prstGeom prst="rect">
            <a:avLst/>
          </a:prstGeom>
        </p:spPr>
      </p:pic>
      <p:pic>
        <p:nvPicPr>
          <p:cNvPr id="28" name="Picture 27">
            <a:extLst>
              <a:ext uri="{FF2B5EF4-FFF2-40B4-BE49-F238E27FC236}">
                <a16:creationId xmlns:a16="http://schemas.microsoft.com/office/drawing/2014/main" id="{D5341085-7BE1-4EB7-9C32-F810C98D42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5874" y="4211817"/>
            <a:ext cx="883320" cy="806072"/>
          </a:xfrm>
          <a:prstGeom prst="rect">
            <a:avLst/>
          </a:prstGeom>
        </p:spPr>
      </p:pic>
      <p:pic>
        <p:nvPicPr>
          <p:cNvPr id="29" name="Picture 28">
            <a:extLst>
              <a:ext uri="{FF2B5EF4-FFF2-40B4-BE49-F238E27FC236}">
                <a16:creationId xmlns:a16="http://schemas.microsoft.com/office/drawing/2014/main" id="{C271743C-8470-4C52-9529-0CA9DC5326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0004" y="4219324"/>
            <a:ext cx="883320" cy="806072"/>
          </a:xfrm>
          <a:prstGeom prst="rect">
            <a:avLst/>
          </a:prstGeom>
        </p:spPr>
      </p:pic>
      <p:pic>
        <p:nvPicPr>
          <p:cNvPr id="30" name="Picture 29">
            <a:extLst>
              <a:ext uri="{FF2B5EF4-FFF2-40B4-BE49-F238E27FC236}">
                <a16:creationId xmlns:a16="http://schemas.microsoft.com/office/drawing/2014/main" id="{1CCE744C-FAAD-459C-9E63-B224460EBE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22483" y="4210953"/>
            <a:ext cx="883320" cy="806072"/>
          </a:xfrm>
          <a:prstGeom prst="rect">
            <a:avLst/>
          </a:prstGeom>
        </p:spPr>
      </p:pic>
      <p:sp>
        <p:nvSpPr>
          <p:cNvPr id="31" name="Arrow: Right 30">
            <a:extLst>
              <a:ext uri="{FF2B5EF4-FFF2-40B4-BE49-F238E27FC236}">
                <a16:creationId xmlns:a16="http://schemas.microsoft.com/office/drawing/2014/main" id="{73810AFF-8FB7-4834-8628-3BA2603E9A43}"/>
              </a:ext>
            </a:extLst>
          </p:cNvPr>
          <p:cNvSpPr/>
          <p:nvPr/>
        </p:nvSpPr>
        <p:spPr>
          <a:xfrm>
            <a:off x="6604825" y="5259057"/>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6FE7E5A-8A7E-4745-98C6-79435FB7406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1153" y="4580152"/>
            <a:ext cx="1865376" cy="1493520"/>
          </a:xfrm>
          <a:prstGeom prst="rect">
            <a:avLst/>
          </a:prstGeom>
        </p:spPr>
      </p:pic>
      <p:sp>
        <p:nvSpPr>
          <p:cNvPr id="34" name="Arrow: Right 33">
            <a:extLst>
              <a:ext uri="{FF2B5EF4-FFF2-40B4-BE49-F238E27FC236}">
                <a16:creationId xmlns:a16="http://schemas.microsoft.com/office/drawing/2014/main" id="{759C0070-B66E-43BB-B337-B3EE0D235948}"/>
              </a:ext>
            </a:extLst>
          </p:cNvPr>
          <p:cNvSpPr/>
          <p:nvPr/>
        </p:nvSpPr>
        <p:spPr>
          <a:xfrm rot="5400000">
            <a:off x="2537625" y="3927645"/>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5" name="TextBox 34">
            <a:extLst>
              <a:ext uri="{FF2B5EF4-FFF2-40B4-BE49-F238E27FC236}">
                <a16:creationId xmlns:a16="http://schemas.microsoft.com/office/drawing/2014/main" id="{DFDA4B02-164D-49D2-A35C-79E6310D4EE0}"/>
              </a:ext>
            </a:extLst>
          </p:cNvPr>
          <p:cNvSpPr txBox="1"/>
          <p:nvPr/>
        </p:nvSpPr>
        <p:spPr>
          <a:xfrm>
            <a:off x="1166351" y="3870506"/>
            <a:ext cx="1654338" cy="276999"/>
          </a:xfrm>
          <a:prstGeom prst="rect">
            <a:avLst/>
          </a:prstGeom>
          <a:noFill/>
        </p:spPr>
        <p:txBody>
          <a:bodyPr wrap="square" rtlCol="0">
            <a:spAutoFit/>
          </a:bodyPr>
          <a:lstStyle/>
          <a:p>
            <a:r>
              <a:rPr lang="es-BO" sz="1200" dirty="0"/>
              <a:t>Analizar e identificar</a:t>
            </a:r>
            <a:endParaRPr lang="en-US" sz="1200" dirty="0"/>
          </a:p>
        </p:txBody>
      </p:sp>
    </p:spTree>
    <p:extLst>
      <p:ext uri="{BB962C8B-B14F-4D97-AF65-F5344CB8AC3E}">
        <p14:creationId xmlns:p14="http://schemas.microsoft.com/office/powerpoint/2010/main" val="3849815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Objetivo general</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20" name="Arrow: Right 19">
            <a:extLst>
              <a:ext uri="{FF2B5EF4-FFF2-40B4-BE49-F238E27FC236}">
                <a16:creationId xmlns:a16="http://schemas.microsoft.com/office/drawing/2014/main" id="{A7D10805-7196-4DF2-8E2C-5742034CD960}"/>
              </a:ext>
            </a:extLst>
          </p:cNvPr>
          <p:cNvSpPr/>
          <p:nvPr/>
        </p:nvSpPr>
        <p:spPr>
          <a:xfrm>
            <a:off x="4198367" y="3226614"/>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31" name="Arrow: Right 30">
            <a:extLst>
              <a:ext uri="{FF2B5EF4-FFF2-40B4-BE49-F238E27FC236}">
                <a16:creationId xmlns:a16="http://schemas.microsoft.com/office/drawing/2014/main" id="{73810AFF-8FB7-4834-8628-3BA2603E9A43}"/>
              </a:ext>
            </a:extLst>
          </p:cNvPr>
          <p:cNvSpPr/>
          <p:nvPr/>
        </p:nvSpPr>
        <p:spPr>
          <a:xfrm>
            <a:off x="7835429" y="3226613"/>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6FE7E5A-8A7E-4745-98C6-79435FB74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0553" y="2601828"/>
            <a:ext cx="1865376" cy="1493520"/>
          </a:xfrm>
          <a:prstGeom prst="rect">
            <a:avLst/>
          </a:prstGeom>
        </p:spPr>
      </p:pic>
      <p:sp>
        <p:nvSpPr>
          <p:cNvPr id="2" name="Rectangle: Rounded Corners 1">
            <a:extLst>
              <a:ext uri="{FF2B5EF4-FFF2-40B4-BE49-F238E27FC236}">
                <a16:creationId xmlns:a16="http://schemas.microsoft.com/office/drawing/2014/main" id="{013A5945-472C-49C6-A5B1-7650BB011B20}"/>
              </a:ext>
            </a:extLst>
          </p:cNvPr>
          <p:cNvSpPr/>
          <p:nvPr/>
        </p:nvSpPr>
        <p:spPr>
          <a:xfrm>
            <a:off x="5083708" y="2479854"/>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Tópicos</a:t>
            </a:r>
            <a:endParaRPr lang="en-US" dirty="0"/>
          </a:p>
        </p:txBody>
      </p:sp>
      <p:sp>
        <p:nvSpPr>
          <p:cNvPr id="23" name="Rectangle: Rounded Corners 22">
            <a:extLst>
              <a:ext uri="{FF2B5EF4-FFF2-40B4-BE49-F238E27FC236}">
                <a16:creationId xmlns:a16="http://schemas.microsoft.com/office/drawing/2014/main" id="{D8734997-CDF8-41D5-B7F5-D72F3A91AFCD}"/>
              </a:ext>
            </a:extLst>
          </p:cNvPr>
          <p:cNvSpPr/>
          <p:nvPr/>
        </p:nvSpPr>
        <p:spPr>
          <a:xfrm>
            <a:off x="5083708" y="3420723"/>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Sentimientos</a:t>
            </a:r>
            <a:endParaRPr lang="en-US" dirty="0"/>
          </a:p>
        </p:txBody>
      </p:sp>
      <p:pic>
        <p:nvPicPr>
          <p:cNvPr id="25" name="Picture 24">
            <a:extLst>
              <a:ext uri="{FF2B5EF4-FFF2-40B4-BE49-F238E27FC236}">
                <a16:creationId xmlns:a16="http://schemas.microsoft.com/office/drawing/2014/main" id="{D822BDE7-12CD-45D1-9640-C055B98F78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478308" y="4247556"/>
            <a:ext cx="1651465" cy="1321907"/>
          </a:xfrm>
          <a:prstGeom prst="rect">
            <a:avLst/>
          </a:prstGeom>
        </p:spPr>
      </p:pic>
      <p:pic>
        <p:nvPicPr>
          <p:cNvPr id="27" name="Picture 26">
            <a:extLst>
              <a:ext uri="{FF2B5EF4-FFF2-40B4-BE49-F238E27FC236}">
                <a16:creationId xmlns:a16="http://schemas.microsoft.com/office/drawing/2014/main" id="{4D8C3E7A-7C13-4CEA-80AD-40B16C456C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8974" y="4228977"/>
            <a:ext cx="406182" cy="370661"/>
          </a:xfrm>
          <a:prstGeom prst="rect">
            <a:avLst/>
          </a:prstGeom>
        </p:spPr>
      </p:pic>
      <p:pic>
        <p:nvPicPr>
          <p:cNvPr id="32" name="Picture 31">
            <a:extLst>
              <a:ext uri="{FF2B5EF4-FFF2-40B4-BE49-F238E27FC236}">
                <a16:creationId xmlns:a16="http://schemas.microsoft.com/office/drawing/2014/main" id="{7DC1841E-C7DF-4815-9E30-2315879CE0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1531" y="4572340"/>
            <a:ext cx="1651465" cy="516904"/>
          </a:xfrm>
          <a:prstGeom prst="rect">
            <a:avLst/>
          </a:prstGeom>
        </p:spPr>
      </p:pic>
      <p:pic>
        <p:nvPicPr>
          <p:cNvPr id="36" name="Picture 35">
            <a:extLst>
              <a:ext uri="{FF2B5EF4-FFF2-40B4-BE49-F238E27FC236}">
                <a16:creationId xmlns:a16="http://schemas.microsoft.com/office/drawing/2014/main" id="{E8F805E6-6CFA-4C11-95CB-DA357261F0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1081" y="4232195"/>
            <a:ext cx="406182" cy="370661"/>
          </a:xfrm>
          <a:prstGeom prst="rect">
            <a:avLst/>
          </a:prstGeom>
        </p:spPr>
      </p:pic>
      <p:pic>
        <p:nvPicPr>
          <p:cNvPr id="37" name="Picture 36">
            <a:extLst>
              <a:ext uri="{FF2B5EF4-FFF2-40B4-BE49-F238E27FC236}">
                <a16:creationId xmlns:a16="http://schemas.microsoft.com/office/drawing/2014/main" id="{27239D11-127B-4CCF-959A-BF7EF62935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9807" y="4239491"/>
            <a:ext cx="406182" cy="370661"/>
          </a:xfrm>
          <a:prstGeom prst="rect">
            <a:avLst/>
          </a:prstGeom>
        </p:spPr>
      </p:pic>
      <p:pic>
        <p:nvPicPr>
          <p:cNvPr id="38" name="Picture 37">
            <a:extLst>
              <a:ext uri="{FF2B5EF4-FFF2-40B4-BE49-F238E27FC236}">
                <a16:creationId xmlns:a16="http://schemas.microsoft.com/office/drawing/2014/main" id="{7CB347FC-5CD0-4EEF-A501-F24DC7CB8F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48532" y="4225599"/>
            <a:ext cx="406182" cy="370661"/>
          </a:xfrm>
          <a:prstGeom prst="rect">
            <a:avLst/>
          </a:prstGeom>
        </p:spPr>
      </p:pic>
      <p:pic>
        <p:nvPicPr>
          <p:cNvPr id="4" name="Picture 3">
            <a:extLst>
              <a:ext uri="{FF2B5EF4-FFF2-40B4-BE49-F238E27FC236}">
                <a16:creationId xmlns:a16="http://schemas.microsoft.com/office/drawing/2014/main" id="{0E37DC00-442D-4B15-B44B-DE8125AEF9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164" y="2064805"/>
            <a:ext cx="3485425" cy="2323617"/>
          </a:xfrm>
          <a:prstGeom prst="rect">
            <a:avLst/>
          </a:prstGeom>
        </p:spPr>
      </p:pic>
    </p:spTree>
    <p:extLst>
      <p:ext uri="{BB962C8B-B14F-4D97-AF65-F5344CB8AC3E}">
        <p14:creationId xmlns:p14="http://schemas.microsoft.com/office/powerpoint/2010/main" val="2834484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Marco Metodológico</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4" name="Picture 13">
            <a:extLst>
              <a:ext uri="{FF2B5EF4-FFF2-40B4-BE49-F238E27FC236}">
                <a16:creationId xmlns:a16="http://schemas.microsoft.com/office/drawing/2014/main" id="{95A69C70-A813-4844-9553-1EFB066BC1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5862" y="2322922"/>
            <a:ext cx="9820275" cy="2409825"/>
          </a:xfrm>
          <a:prstGeom prst="rect">
            <a:avLst/>
          </a:prstGeom>
        </p:spPr>
      </p:pic>
    </p:spTree>
    <p:extLst>
      <p:ext uri="{BB962C8B-B14F-4D97-AF65-F5344CB8AC3E}">
        <p14:creationId xmlns:p14="http://schemas.microsoft.com/office/powerpoint/2010/main" val="3937784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normAutofit/>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Preparación de datos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10" name="Rectangle: Rounded Corners 9">
            <a:extLst>
              <a:ext uri="{FF2B5EF4-FFF2-40B4-BE49-F238E27FC236}">
                <a16:creationId xmlns:a16="http://schemas.microsoft.com/office/drawing/2014/main" id="{B094A689-D892-4064-A1B4-CE52C726F67E}"/>
              </a:ext>
            </a:extLst>
          </p:cNvPr>
          <p:cNvSpPr/>
          <p:nvPr/>
        </p:nvSpPr>
        <p:spPr>
          <a:xfrm>
            <a:off x="141421" y="2961993"/>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Publicaciones</a:t>
            </a:r>
            <a:endParaRPr lang="en-US" dirty="0"/>
          </a:p>
        </p:txBody>
      </p:sp>
      <p:sp>
        <p:nvSpPr>
          <p:cNvPr id="13" name="Arrow: Right 12">
            <a:extLst>
              <a:ext uri="{FF2B5EF4-FFF2-40B4-BE49-F238E27FC236}">
                <a16:creationId xmlns:a16="http://schemas.microsoft.com/office/drawing/2014/main" id="{66C98E9D-3D7B-475C-9BDC-1BA40963482C}"/>
              </a:ext>
            </a:extLst>
          </p:cNvPr>
          <p:cNvSpPr/>
          <p:nvPr/>
        </p:nvSpPr>
        <p:spPr>
          <a:xfrm>
            <a:off x="2773636" y="3139233"/>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5" name="TextBox 4">
            <a:extLst>
              <a:ext uri="{FF2B5EF4-FFF2-40B4-BE49-F238E27FC236}">
                <a16:creationId xmlns:a16="http://schemas.microsoft.com/office/drawing/2014/main" id="{A4F8CF87-F6A9-4B88-9BA4-5D234D2918EC}"/>
              </a:ext>
            </a:extLst>
          </p:cNvPr>
          <p:cNvSpPr txBox="1"/>
          <p:nvPr/>
        </p:nvSpPr>
        <p:spPr>
          <a:xfrm>
            <a:off x="883898" y="3636618"/>
            <a:ext cx="955711" cy="276999"/>
          </a:xfrm>
          <a:prstGeom prst="rect">
            <a:avLst/>
          </a:prstGeom>
          <a:noFill/>
        </p:spPr>
        <p:txBody>
          <a:bodyPr wrap="none" rtlCol="0">
            <a:spAutoFit/>
          </a:bodyPr>
          <a:lstStyle/>
          <a:p>
            <a:r>
              <a:rPr lang="es-BO" sz="1200" dirty="0"/>
              <a:t>12 archivos</a:t>
            </a:r>
            <a:endParaRPr lang="en-US" sz="1200" dirty="0"/>
          </a:p>
        </p:txBody>
      </p:sp>
      <p:pic>
        <p:nvPicPr>
          <p:cNvPr id="15" name="Picture 14">
            <a:extLst>
              <a:ext uri="{FF2B5EF4-FFF2-40B4-BE49-F238E27FC236}">
                <a16:creationId xmlns:a16="http://schemas.microsoft.com/office/drawing/2014/main" id="{3BCB7605-F3E3-48D9-A745-E196CFD3A1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508" y="2206956"/>
            <a:ext cx="1252862" cy="1020462"/>
          </a:xfrm>
          <a:prstGeom prst="rect">
            <a:avLst/>
          </a:prstGeom>
        </p:spPr>
      </p:pic>
      <p:sp>
        <p:nvSpPr>
          <p:cNvPr id="16" name="Arrow: Right 15">
            <a:extLst>
              <a:ext uri="{FF2B5EF4-FFF2-40B4-BE49-F238E27FC236}">
                <a16:creationId xmlns:a16="http://schemas.microsoft.com/office/drawing/2014/main" id="{3C6E1EC3-5F17-4BBE-BF92-7C7AC5B5826B}"/>
              </a:ext>
            </a:extLst>
          </p:cNvPr>
          <p:cNvSpPr/>
          <p:nvPr/>
        </p:nvSpPr>
        <p:spPr>
          <a:xfrm>
            <a:off x="5029914" y="3154318"/>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17" name="Rectangle: Rounded Corners 16">
            <a:extLst>
              <a:ext uri="{FF2B5EF4-FFF2-40B4-BE49-F238E27FC236}">
                <a16:creationId xmlns:a16="http://schemas.microsoft.com/office/drawing/2014/main" id="{DA52CCAA-D0DA-4032-9926-5D0FC59392C0}"/>
              </a:ext>
            </a:extLst>
          </p:cNvPr>
          <p:cNvSpPr/>
          <p:nvPr/>
        </p:nvSpPr>
        <p:spPr>
          <a:xfrm>
            <a:off x="5863444" y="2961993"/>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100% de utilidad</a:t>
            </a:r>
            <a:endParaRPr lang="en-US" dirty="0"/>
          </a:p>
        </p:txBody>
      </p:sp>
      <p:sp>
        <p:nvSpPr>
          <p:cNvPr id="18" name="TextBox 17">
            <a:extLst>
              <a:ext uri="{FF2B5EF4-FFF2-40B4-BE49-F238E27FC236}">
                <a16:creationId xmlns:a16="http://schemas.microsoft.com/office/drawing/2014/main" id="{1572C0C2-A747-4683-A1ED-BCABF2AAE93D}"/>
              </a:ext>
            </a:extLst>
          </p:cNvPr>
          <p:cNvSpPr txBox="1"/>
          <p:nvPr/>
        </p:nvSpPr>
        <p:spPr>
          <a:xfrm>
            <a:off x="6641187" y="3636617"/>
            <a:ext cx="885179" cy="276999"/>
          </a:xfrm>
          <a:prstGeom prst="rect">
            <a:avLst/>
          </a:prstGeom>
          <a:noFill/>
        </p:spPr>
        <p:txBody>
          <a:bodyPr wrap="none" rtlCol="0">
            <a:spAutoFit/>
          </a:bodyPr>
          <a:lstStyle/>
          <a:p>
            <a:r>
              <a:rPr lang="es-BO" sz="1200" dirty="0"/>
              <a:t>2 619 filas</a:t>
            </a:r>
            <a:endParaRPr lang="en-US" sz="1200" dirty="0"/>
          </a:p>
        </p:txBody>
      </p:sp>
      <p:pic>
        <p:nvPicPr>
          <p:cNvPr id="20" name="Picture 19">
            <a:extLst>
              <a:ext uri="{FF2B5EF4-FFF2-40B4-BE49-F238E27FC236}">
                <a16:creationId xmlns:a16="http://schemas.microsoft.com/office/drawing/2014/main" id="{D0C821BC-9FA3-4E5E-83D8-3638A98141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9964" y="3446521"/>
            <a:ext cx="1609950" cy="1629002"/>
          </a:xfrm>
          <a:prstGeom prst="rect">
            <a:avLst/>
          </a:prstGeom>
        </p:spPr>
      </p:pic>
      <p:sp>
        <p:nvSpPr>
          <p:cNvPr id="21" name="TextBox 20">
            <a:extLst>
              <a:ext uri="{FF2B5EF4-FFF2-40B4-BE49-F238E27FC236}">
                <a16:creationId xmlns:a16="http://schemas.microsoft.com/office/drawing/2014/main" id="{24E19C83-D014-4626-8018-18596F5CFB57}"/>
              </a:ext>
            </a:extLst>
          </p:cNvPr>
          <p:cNvSpPr txBox="1"/>
          <p:nvPr/>
        </p:nvSpPr>
        <p:spPr>
          <a:xfrm>
            <a:off x="3755027" y="4813913"/>
            <a:ext cx="707245" cy="261610"/>
          </a:xfrm>
          <a:prstGeom prst="rect">
            <a:avLst/>
          </a:prstGeom>
          <a:noFill/>
        </p:spPr>
        <p:txBody>
          <a:bodyPr wrap="none" rtlCol="0">
            <a:spAutoFit/>
          </a:bodyPr>
          <a:lstStyle/>
          <a:p>
            <a:r>
              <a:rPr lang="es-BO" sz="1100" dirty="0" err="1"/>
              <a:t>scraping</a:t>
            </a:r>
            <a:endParaRPr lang="en-US" sz="1100" dirty="0"/>
          </a:p>
        </p:txBody>
      </p:sp>
      <p:sp>
        <p:nvSpPr>
          <p:cNvPr id="24" name="TextBox 23">
            <a:extLst>
              <a:ext uri="{FF2B5EF4-FFF2-40B4-BE49-F238E27FC236}">
                <a16:creationId xmlns:a16="http://schemas.microsoft.com/office/drawing/2014/main" id="{79DD6FAD-63AC-4B79-AF92-E98BB3A3AE28}"/>
              </a:ext>
            </a:extLst>
          </p:cNvPr>
          <p:cNvSpPr txBox="1"/>
          <p:nvPr/>
        </p:nvSpPr>
        <p:spPr>
          <a:xfrm>
            <a:off x="5436031" y="3925763"/>
            <a:ext cx="3295487" cy="769441"/>
          </a:xfrm>
          <a:prstGeom prst="rect">
            <a:avLst/>
          </a:prstGeom>
          <a:noFill/>
        </p:spPr>
        <p:txBody>
          <a:bodyPr wrap="square" rtlCol="0">
            <a:spAutoFit/>
          </a:bodyPr>
          <a:lstStyle/>
          <a:p>
            <a:pPr algn="ctr"/>
            <a:r>
              <a:rPr lang="es-BO" sz="1100" dirty="0"/>
              <a:t>Reacciones por tipo (me gusta, me enoja, </a:t>
            </a:r>
            <a:r>
              <a:rPr lang="es-BO" sz="1100" dirty="0" err="1"/>
              <a:t>etc</a:t>
            </a:r>
            <a:r>
              <a:rPr lang="es-BO" sz="1100" dirty="0"/>
              <a:t>)</a:t>
            </a:r>
          </a:p>
          <a:p>
            <a:pPr algn="ctr"/>
            <a:r>
              <a:rPr lang="es-BO" sz="1100" dirty="0"/>
              <a:t>Comparticiones</a:t>
            </a:r>
          </a:p>
          <a:p>
            <a:pPr algn="ctr"/>
            <a:r>
              <a:rPr lang="es-BO" sz="1100" dirty="0"/>
              <a:t>Tipo de publicación</a:t>
            </a:r>
          </a:p>
          <a:p>
            <a:pPr algn="ctr"/>
            <a:r>
              <a:rPr lang="es-BO" sz="1100" dirty="0"/>
              <a:t>Contenido</a:t>
            </a:r>
            <a:endParaRPr lang="en-US" sz="1100" dirty="0"/>
          </a:p>
        </p:txBody>
      </p:sp>
      <p:pic>
        <p:nvPicPr>
          <p:cNvPr id="26" name="Picture 25">
            <a:extLst>
              <a:ext uri="{FF2B5EF4-FFF2-40B4-BE49-F238E27FC236}">
                <a16:creationId xmlns:a16="http://schemas.microsoft.com/office/drawing/2014/main" id="{D907D886-B93A-442F-BE8A-62216F99476A}"/>
              </a:ext>
            </a:extLst>
          </p:cNvPr>
          <p:cNvPicPr>
            <a:picLocks noChangeAspect="1"/>
          </p:cNvPicPr>
          <p:nvPr/>
        </p:nvPicPr>
        <p:blipFill>
          <a:blip r:embed="rId8"/>
          <a:stretch>
            <a:fillRect/>
          </a:stretch>
        </p:blipFill>
        <p:spPr>
          <a:xfrm>
            <a:off x="4965800" y="4707351"/>
            <a:ext cx="4235948" cy="1247290"/>
          </a:xfrm>
          <a:prstGeom prst="rect">
            <a:avLst/>
          </a:prstGeom>
        </p:spPr>
      </p:pic>
      <p:sp>
        <p:nvSpPr>
          <p:cNvPr id="27" name="Rectangle: Rounded Corners 26">
            <a:extLst>
              <a:ext uri="{FF2B5EF4-FFF2-40B4-BE49-F238E27FC236}">
                <a16:creationId xmlns:a16="http://schemas.microsoft.com/office/drawing/2014/main" id="{A16D4AE0-39EC-49C2-9404-512029CDF5C6}"/>
              </a:ext>
            </a:extLst>
          </p:cNvPr>
          <p:cNvSpPr/>
          <p:nvPr/>
        </p:nvSpPr>
        <p:spPr>
          <a:xfrm>
            <a:off x="9324842" y="2961991"/>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Normalización de texto</a:t>
            </a:r>
            <a:endParaRPr lang="en-US" dirty="0"/>
          </a:p>
        </p:txBody>
      </p:sp>
      <p:sp>
        <p:nvSpPr>
          <p:cNvPr id="28" name="Arrow: Right 27">
            <a:extLst>
              <a:ext uri="{FF2B5EF4-FFF2-40B4-BE49-F238E27FC236}">
                <a16:creationId xmlns:a16="http://schemas.microsoft.com/office/drawing/2014/main" id="{1EB0A2AA-BD0F-481F-B5A6-713A599F1A1F}"/>
              </a:ext>
            </a:extLst>
          </p:cNvPr>
          <p:cNvSpPr/>
          <p:nvPr/>
        </p:nvSpPr>
        <p:spPr>
          <a:xfrm>
            <a:off x="8491312" y="3154318"/>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30" name="TextBox 29">
            <a:extLst>
              <a:ext uri="{FF2B5EF4-FFF2-40B4-BE49-F238E27FC236}">
                <a16:creationId xmlns:a16="http://schemas.microsoft.com/office/drawing/2014/main" id="{C9BE5F4A-8EBE-46A3-AC75-DD03FAB6758C}"/>
              </a:ext>
            </a:extLst>
          </p:cNvPr>
          <p:cNvSpPr txBox="1"/>
          <p:nvPr/>
        </p:nvSpPr>
        <p:spPr>
          <a:xfrm>
            <a:off x="7685266" y="2622184"/>
            <a:ext cx="2457724" cy="246221"/>
          </a:xfrm>
          <a:prstGeom prst="rect">
            <a:avLst/>
          </a:prstGeom>
          <a:noFill/>
        </p:spPr>
        <p:txBody>
          <a:bodyPr wrap="none" rtlCol="0">
            <a:spAutoFit/>
          </a:bodyPr>
          <a:lstStyle/>
          <a:p>
            <a:r>
              <a:rPr lang="es-BO" sz="1000" dirty="0"/>
              <a:t>#soycochabambino = soy cochabambino</a:t>
            </a:r>
            <a:endParaRPr lang="en-US" sz="1000" dirty="0"/>
          </a:p>
        </p:txBody>
      </p:sp>
      <p:graphicFrame>
        <p:nvGraphicFramePr>
          <p:cNvPr id="35" name="Table 35">
            <a:extLst>
              <a:ext uri="{FF2B5EF4-FFF2-40B4-BE49-F238E27FC236}">
                <a16:creationId xmlns:a16="http://schemas.microsoft.com/office/drawing/2014/main" id="{3F532899-88AE-44E7-A3A9-C72077D85001}"/>
              </a:ext>
            </a:extLst>
          </p:cNvPr>
          <p:cNvGraphicFramePr>
            <a:graphicFrameLocks noGrp="1"/>
          </p:cNvGraphicFramePr>
          <p:nvPr>
            <p:extLst>
              <p:ext uri="{D42A27DB-BD31-4B8C-83A1-F6EECF244321}">
                <p14:modId xmlns:p14="http://schemas.microsoft.com/office/powerpoint/2010/main" val="389951259"/>
              </p:ext>
            </p:extLst>
          </p:nvPr>
        </p:nvGraphicFramePr>
        <p:xfrm>
          <a:off x="9378148" y="3843552"/>
          <a:ext cx="2334054" cy="1483360"/>
        </p:xfrm>
        <a:graphic>
          <a:graphicData uri="http://schemas.openxmlformats.org/drawingml/2006/table">
            <a:tbl>
              <a:tblPr firstRow="1" bandRow="1">
                <a:tableStyleId>{5C22544A-7EE6-4342-B048-85BDC9FD1C3A}</a:tableStyleId>
              </a:tblPr>
              <a:tblGrid>
                <a:gridCol w="1167027">
                  <a:extLst>
                    <a:ext uri="{9D8B030D-6E8A-4147-A177-3AD203B41FA5}">
                      <a16:colId xmlns:a16="http://schemas.microsoft.com/office/drawing/2014/main" val="1665355908"/>
                    </a:ext>
                  </a:extLst>
                </a:gridCol>
                <a:gridCol w="1167027">
                  <a:extLst>
                    <a:ext uri="{9D8B030D-6E8A-4147-A177-3AD203B41FA5}">
                      <a16:colId xmlns:a16="http://schemas.microsoft.com/office/drawing/2014/main" val="2409546500"/>
                    </a:ext>
                  </a:extLst>
                </a:gridCol>
              </a:tblGrid>
              <a:tr h="370840">
                <a:tc>
                  <a:txBody>
                    <a:bodyPr/>
                    <a:lstStyle/>
                    <a:p>
                      <a:r>
                        <a:rPr lang="es-BO" sz="900" dirty="0"/>
                        <a:t>Desde</a:t>
                      </a:r>
                      <a:endParaRPr lang="en-US" sz="900" dirty="0"/>
                    </a:p>
                  </a:txBody>
                  <a:tcPr/>
                </a:tc>
                <a:tc>
                  <a:txBody>
                    <a:bodyPr/>
                    <a:lstStyle/>
                    <a:p>
                      <a:r>
                        <a:rPr lang="es-BO" sz="900" dirty="0"/>
                        <a:t>A</a:t>
                      </a:r>
                      <a:endParaRPr lang="en-US" sz="900" dirty="0"/>
                    </a:p>
                  </a:txBody>
                  <a:tcPr/>
                </a:tc>
                <a:extLst>
                  <a:ext uri="{0D108BD9-81ED-4DB2-BD59-A6C34878D82A}">
                    <a16:rowId xmlns:a16="http://schemas.microsoft.com/office/drawing/2014/main" val="3252243448"/>
                  </a:ext>
                </a:extLst>
              </a:tr>
              <a:tr h="370840">
                <a:tc>
                  <a:txBody>
                    <a:bodyPr/>
                    <a:lstStyle/>
                    <a:p>
                      <a:r>
                        <a:rPr lang="es-BO" sz="900" dirty="0"/>
                        <a:t>👉</a:t>
                      </a:r>
                      <a:endParaRPr lang="en-US" sz="900" dirty="0"/>
                    </a:p>
                  </a:txBody>
                  <a:tcPr/>
                </a:tc>
                <a:tc>
                  <a:txBody>
                    <a:bodyPr/>
                    <a:lstStyle/>
                    <a:p>
                      <a:r>
                        <a:rPr lang="es-BO" sz="900" dirty="0"/>
                        <a:t>dorso mano índice derecho</a:t>
                      </a:r>
                      <a:endParaRPr lang="en-US" sz="900" dirty="0"/>
                    </a:p>
                  </a:txBody>
                  <a:tcPr/>
                </a:tc>
                <a:extLst>
                  <a:ext uri="{0D108BD9-81ED-4DB2-BD59-A6C34878D82A}">
                    <a16:rowId xmlns:a16="http://schemas.microsoft.com/office/drawing/2014/main" val="4023229442"/>
                  </a:ext>
                </a:extLst>
              </a:tr>
              <a:tr h="370840">
                <a:tc>
                  <a:txBody>
                    <a:bodyPr/>
                    <a:lstStyle/>
                    <a:p>
                      <a:r>
                        <a:rPr lang="en-US" sz="900" dirty="0"/>
                        <a:t>plan </a:t>
                      </a:r>
                      <a:r>
                        <a:rPr lang="en-US" sz="900" dirty="0" err="1"/>
                        <a:t>llámanos</a:t>
                      </a:r>
                      <a:r>
                        <a:rPr lang="en-US" sz="900" dirty="0"/>
                        <a:t> al 4200400 o </a:t>
                      </a:r>
                      <a:r>
                        <a:rPr lang="en-US" sz="900" dirty="0" err="1"/>
                        <a:t>vía</a:t>
                      </a:r>
                      <a:endParaRPr lang="en-US" sz="900" dirty="0"/>
                    </a:p>
                  </a:txBody>
                  <a:tcPr/>
                </a:tc>
                <a:tc>
                  <a:txBody>
                    <a:bodyPr/>
                    <a:lstStyle/>
                    <a:p>
                      <a:r>
                        <a:rPr lang="en-US" sz="900" dirty="0"/>
                        <a:t>plan </a:t>
                      </a:r>
                      <a:r>
                        <a:rPr lang="en-US" sz="900" dirty="0" err="1"/>
                        <a:t>llamar</a:t>
                      </a:r>
                      <a:r>
                        <a:rPr lang="en-US" sz="900" dirty="0"/>
                        <a:t> 4200400 </a:t>
                      </a:r>
                      <a:r>
                        <a:rPr lang="en-US" sz="900" dirty="0" err="1"/>
                        <a:t>vía</a:t>
                      </a:r>
                      <a:endParaRPr lang="en-US" sz="900" dirty="0"/>
                    </a:p>
                  </a:txBody>
                  <a:tcPr/>
                </a:tc>
                <a:extLst>
                  <a:ext uri="{0D108BD9-81ED-4DB2-BD59-A6C34878D82A}">
                    <a16:rowId xmlns:a16="http://schemas.microsoft.com/office/drawing/2014/main" val="273428567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dirty="0" err="1"/>
                        <a:t>whatsapp</a:t>
                      </a:r>
                      <a:r>
                        <a:rPr lang="en-US" sz="900" dirty="0"/>
                        <a:t> </a:t>
                      </a:r>
                      <a:r>
                        <a:rPr lang="en-US" sz="900" dirty="0" err="1"/>
                        <a:t>siguiendo</a:t>
                      </a:r>
                      <a:r>
                        <a:rPr lang="en-US" sz="900" dirty="0"/>
                        <a:t> </a:t>
                      </a:r>
                      <a:r>
                        <a:rPr lang="en-US" sz="900" dirty="0" err="1"/>
                        <a:t>este</a:t>
                      </a:r>
                      <a:r>
                        <a:rPr lang="en-US" sz="900" dirty="0"/>
                        <a:t> link</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dirty="0" err="1"/>
                        <a:t>whatsapp</a:t>
                      </a:r>
                      <a:r>
                        <a:rPr lang="en-US" sz="900" dirty="0"/>
                        <a:t> </a:t>
                      </a:r>
                      <a:r>
                        <a:rPr lang="en-US" sz="900" dirty="0" err="1"/>
                        <a:t>siguiendo</a:t>
                      </a:r>
                      <a:r>
                        <a:rPr lang="en-US" sz="900" dirty="0"/>
                        <a:t> </a:t>
                      </a:r>
                      <a:r>
                        <a:rPr lang="en-US" sz="900" dirty="0" err="1"/>
                        <a:t>este</a:t>
                      </a:r>
                      <a:r>
                        <a:rPr lang="en-US" sz="900" dirty="0"/>
                        <a:t> link</a:t>
                      </a:r>
                    </a:p>
                  </a:txBody>
                  <a:tcPr/>
                </a:tc>
                <a:extLst>
                  <a:ext uri="{0D108BD9-81ED-4DB2-BD59-A6C34878D82A}">
                    <a16:rowId xmlns:a16="http://schemas.microsoft.com/office/drawing/2014/main" val="4152473952"/>
                  </a:ext>
                </a:extLst>
              </a:tr>
            </a:tbl>
          </a:graphicData>
        </a:graphic>
      </p:graphicFrame>
    </p:spTree>
    <p:extLst>
      <p:ext uri="{BB962C8B-B14F-4D97-AF65-F5344CB8AC3E}">
        <p14:creationId xmlns:p14="http://schemas.microsoft.com/office/powerpoint/2010/main" val="324470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normAutofit/>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Preparación de datos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10" name="Rectangle: Rounded Corners 9">
            <a:extLst>
              <a:ext uri="{FF2B5EF4-FFF2-40B4-BE49-F238E27FC236}">
                <a16:creationId xmlns:a16="http://schemas.microsoft.com/office/drawing/2014/main" id="{B094A689-D892-4064-A1B4-CE52C726F67E}"/>
              </a:ext>
            </a:extLst>
          </p:cNvPr>
          <p:cNvSpPr/>
          <p:nvPr/>
        </p:nvSpPr>
        <p:spPr>
          <a:xfrm>
            <a:off x="1008196" y="2961993"/>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Comentarios</a:t>
            </a:r>
            <a:endParaRPr lang="en-US" dirty="0"/>
          </a:p>
        </p:txBody>
      </p:sp>
      <p:sp>
        <p:nvSpPr>
          <p:cNvPr id="13" name="Arrow: Right 12">
            <a:extLst>
              <a:ext uri="{FF2B5EF4-FFF2-40B4-BE49-F238E27FC236}">
                <a16:creationId xmlns:a16="http://schemas.microsoft.com/office/drawing/2014/main" id="{66C98E9D-3D7B-475C-9BDC-1BA40963482C}"/>
              </a:ext>
            </a:extLst>
          </p:cNvPr>
          <p:cNvSpPr/>
          <p:nvPr/>
        </p:nvSpPr>
        <p:spPr>
          <a:xfrm>
            <a:off x="3640411" y="3139233"/>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5" name="TextBox 4">
            <a:extLst>
              <a:ext uri="{FF2B5EF4-FFF2-40B4-BE49-F238E27FC236}">
                <a16:creationId xmlns:a16="http://schemas.microsoft.com/office/drawing/2014/main" id="{A4F8CF87-F6A9-4B88-9BA4-5D234D2918EC}"/>
              </a:ext>
            </a:extLst>
          </p:cNvPr>
          <p:cNvSpPr txBox="1"/>
          <p:nvPr/>
        </p:nvSpPr>
        <p:spPr>
          <a:xfrm>
            <a:off x="1471370" y="3636616"/>
            <a:ext cx="1523174" cy="646331"/>
          </a:xfrm>
          <a:prstGeom prst="rect">
            <a:avLst/>
          </a:prstGeom>
          <a:noFill/>
        </p:spPr>
        <p:txBody>
          <a:bodyPr wrap="none" rtlCol="0">
            <a:spAutoFit/>
          </a:bodyPr>
          <a:lstStyle/>
          <a:p>
            <a:pPr algn="ctr"/>
            <a:r>
              <a:rPr lang="es-BO" sz="1200" dirty="0"/>
              <a:t>852 archivos</a:t>
            </a:r>
          </a:p>
          <a:p>
            <a:pPr algn="ctr"/>
            <a:r>
              <a:rPr lang="es-BO" sz="1200" dirty="0"/>
              <a:t>3 tipos de archivo</a:t>
            </a:r>
          </a:p>
          <a:p>
            <a:pPr algn="ctr"/>
            <a:r>
              <a:rPr lang="en-US" sz="1200" dirty="0"/>
              <a:t>27 925 </a:t>
            </a:r>
            <a:r>
              <a:rPr lang="en-US" sz="1200" dirty="0" err="1"/>
              <a:t>comentarios</a:t>
            </a:r>
            <a:endParaRPr lang="en-US" sz="1200" dirty="0"/>
          </a:p>
        </p:txBody>
      </p:sp>
      <p:pic>
        <p:nvPicPr>
          <p:cNvPr id="15" name="Picture 14">
            <a:extLst>
              <a:ext uri="{FF2B5EF4-FFF2-40B4-BE49-F238E27FC236}">
                <a16:creationId xmlns:a16="http://schemas.microsoft.com/office/drawing/2014/main" id="{3BCB7605-F3E3-48D9-A745-E196CFD3A1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5419" y="2771464"/>
            <a:ext cx="1252862" cy="1020462"/>
          </a:xfrm>
          <a:prstGeom prst="rect">
            <a:avLst/>
          </a:prstGeom>
        </p:spPr>
      </p:pic>
      <p:sp>
        <p:nvSpPr>
          <p:cNvPr id="16" name="Arrow: Right 15">
            <a:extLst>
              <a:ext uri="{FF2B5EF4-FFF2-40B4-BE49-F238E27FC236}">
                <a16:creationId xmlns:a16="http://schemas.microsoft.com/office/drawing/2014/main" id="{3C6E1EC3-5F17-4BBE-BF92-7C7AC5B5826B}"/>
              </a:ext>
            </a:extLst>
          </p:cNvPr>
          <p:cNvSpPr/>
          <p:nvPr/>
        </p:nvSpPr>
        <p:spPr>
          <a:xfrm>
            <a:off x="5573173" y="3139231"/>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17" name="Rectangle: Rounded Corners 16">
            <a:extLst>
              <a:ext uri="{FF2B5EF4-FFF2-40B4-BE49-F238E27FC236}">
                <a16:creationId xmlns:a16="http://schemas.microsoft.com/office/drawing/2014/main" id="{DA52CCAA-D0DA-4032-9926-5D0FC59392C0}"/>
              </a:ext>
            </a:extLst>
          </p:cNvPr>
          <p:cNvSpPr/>
          <p:nvPr/>
        </p:nvSpPr>
        <p:spPr>
          <a:xfrm>
            <a:off x="8736445" y="2944382"/>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99,89% de utilidad</a:t>
            </a:r>
            <a:endParaRPr lang="en-US" dirty="0"/>
          </a:p>
        </p:txBody>
      </p:sp>
      <p:sp>
        <p:nvSpPr>
          <p:cNvPr id="18" name="TextBox 17">
            <a:extLst>
              <a:ext uri="{FF2B5EF4-FFF2-40B4-BE49-F238E27FC236}">
                <a16:creationId xmlns:a16="http://schemas.microsoft.com/office/drawing/2014/main" id="{1572C0C2-A747-4683-A1ED-BCABF2AAE93D}"/>
              </a:ext>
            </a:extLst>
          </p:cNvPr>
          <p:cNvSpPr txBox="1"/>
          <p:nvPr/>
        </p:nvSpPr>
        <p:spPr>
          <a:xfrm>
            <a:off x="9195189" y="2632964"/>
            <a:ext cx="1523174" cy="276999"/>
          </a:xfrm>
          <a:prstGeom prst="rect">
            <a:avLst/>
          </a:prstGeom>
          <a:noFill/>
        </p:spPr>
        <p:txBody>
          <a:bodyPr wrap="none" rtlCol="0">
            <a:spAutoFit/>
          </a:bodyPr>
          <a:lstStyle/>
          <a:p>
            <a:r>
              <a:rPr lang="es-BO" sz="1200" dirty="0"/>
              <a:t>27 895 comentarios</a:t>
            </a:r>
            <a:endParaRPr lang="en-US" sz="1200" dirty="0"/>
          </a:p>
        </p:txBody>
      </p:sp>
      <p:sp>
        <p:nvSpPr>
          <p:cNvPr id="27" name="Rectangle: Rounded Corners 26">
            <a:extLst>
              <a:ext uri="{FF2B5EF4-FFF2-40B4-BE49-F238E27FC236}">
                <a16:creationId xmlns:a16="http://schemas.microsoft.com/office/drawing/2014/main" id="{A16D4AE0-39EC-49C2-9404-512029CDF5C6}"/>
              </a:ext>
            </a:extLst>
          </p:cNvPr>
          <p:cNvSpPr/>
          <p:nvPr/>
        </p:nvSpPr>
        <p:spPr>
          <a:xfrm>
            <a:off x="8736444" y="4510461"/>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Normalización de texto</a:t>
            </a:r>
            <a:endParaRPr lang="en-US" dirty="0"/>
          </a:p>
        </p:txBody>
      </p:sp>
      <p:sp>
        <p:nvSpPr>
          <p:cNvPr id="28" name="Arrow: Right 27">
            <a:extLst>
              <a:ext uri="{FF2B5EF4-FFF2-40B4-BE49-F238E27FC236}">
                <a16:creationId xmlns:a16="http://schemas.microsoft.com/office/drawing/2014/main" id="{1EB0A2AA-BD0F-481F-B5A6-713A599F1A1F}"/>
              </a:ext>
            </a:extLst>
          </p:cNvPr>
          <p:cNvSpPr/>
          <p:nvPr/>
        </p:nvSpPr>
        <p:spPr>
          <a:xfrm rot="5400000">
            <a:off x="9633612" y="3903035"/>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pic>
        <p:nvPicPr>
          <p:cNvPr id="3" name="Picture 2">
            <a:extLst>
              <a:ext uri="{FF2B5EF4-FFF2-40B4-BE49-F238E27FC236}">
                <a16:creationId xmlns:a16="http://schemas.microsoft.com/office/drawing/2014/main" id="{0B5CA6C2-F82F-496D-8AAA-86E2BF51446A}"/>
              </a:ext>
            </a:extLst>
          </p:cNvPr>
          <p:cNvPicPr>
            <a:picLocks noChangeAspect="1"/>
          </p:cNvPicPr>
          <p:nvPr/>
        </p:nvPicPr>
        <p:blipFill>
          <a:blip r:embed="rId7"/>
          <a:stretch>
            <a:fillRect/>
          </a:stretch>
        </p:blipFill>
        <p:spPr>
          <a:xfrm>
            <a:off x="4357935" y="2771464"/>
            <a:ext cx="1085850" cy="1085850"/>
          </a:xfrm>
          <a:prstGeom prst="rect">
            <a:avLst/>
          </a:prstGeom>
        </p:spPr>
      </p:pic>
      <p:sp>
        <p:nvSpPr>
          <p:cNvPr id="23" name="Arrow: Right 22">
            <a:extLst>
              <a:ext uri="{FF2B5EF4-FFF2-40B4-BE49-F238E27FC236}">
                <a16:creationId xmlns:a16="http://schemas.microsoft.com/office/drawing/2014/main" id="{53730CBA-62DC-4B9B-80AA-EC16C60B1D59}"/>
              </a:ext>
            </a:extLst>
          </p:cNvPr>
          <p:cNvSpPr/>
          <p:nvPr/>
        </p:nvSpPr>
        <p:spPr>
          <a:xfrm>
            <a:off x="7884199" y="3139231"/>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Tree>
    <p:extLst>
      <p:ext uri="{BB962C8B-B14F-4D97-AF65-F5344CB8AC3E}">
        <p14:creationId xmlns:p14="http://schemas.microsoft.com/office/powerpoint/2010/main" val="1053491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Modelado – Publicaciones - NMF</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4" name="Picture 13">
            <a:extLst>
              <a:ext uri="{FF2B5EF4-FFF2-40B4-BE49-F238E27FC236}">
                <a16:creationId xmlns:a16="http://schemas.microsoft.com/office/drawing/2014/main" id="{E8FF9A0D-FF40-4068-B9C0-E0C18D5D5C43}"/>
              </a:ext>
            </a:extLst>
          </p:cNvPr>
          <p:cNvPicPr>
            <a:picLocks noChangeAspect="1"/>
          </p:cNvPicPr>
          <p:nvPr/>
        </p:nvPicPr>
        <p:blipFill>
          <a:blip r:embed="rId6"/>
          <a:stretch>
            <a:fillRect/>
          </a:stretch>
        </p:blipFill>
        <p:spPr>
          <a:xfrm>
            <a:off x="2060880" y="1408908"/>
            <a:ext cx="2875087" cy="2193542"/>
          </a:xfrm>
          <a:prstGeom prst="rect">
            <a:avLst/>
          </a:prstGeom>
        </p:spPr>
      </p:pic>
      <p:pic>
        <p:nvPicPr>
          <p:cNvPr id="18" name="Picture 17">
            <a:extLst>
              <a:ext uri="{FF2B5EF4-FFF2-40B4-BE49-F238E27FC236}">
                <a16:creationId xmlns:a16="http://schemas.microsoft.com/office/drawing/2014/main" id="{48B6FD3A-F5C5-42AB-8A21-F57F78BCB150}"/>
              </a:ext>
            </a:extLst>
          </p:cNvPr>
          <p:cNvPicPr>
            <a:picLocks noChangeAspect="1"/>
          </p:cNvPicPr>
          <p:nvPr/>
        </p:nvPicPr>
        <p:blipFill>
          <a:blip r:embed="rId7"/>
          <a:stretch>
            <a:fillRect/>
          </a:stretch>
        </p:blipFill>
        <p:spPr>
          <a:xfrm>
            <a:off x="1466918" y="3815502"/>
            <a:ext cx="4063009" cy="2488593"/>
          </a:xfrm>
          <a:prstGeom prst="rect">
            <a:avLst/>
          </a:prstGeom>
        </p:spPr>
      </p:pic>
      <p:sp>
        <p:nvSpPr>
          <p:cNvPr id="3" name="TextBox 2">
            <a:extLst>
              <a:ext uri="{FF2B5EF4-FFF2-40B4-BE49-F238E27FC236}">
                <a16:creationId xmlns:a16="http://schemas.microsoft.com/office/drawing/2014/main" id="{07C7CC8D-43E1-4003-A3AD-2B208CC2F139}"/>
              </a:ext>
            </a:extLst>
          </p:cNvPr>
          <p:cNvSpPr txBox="1"/>
          <p:nvPr/>
        </p:nvSpPr>
        <p:spPr>
          <a:xfrm>
            <a:off x="6348729" y="3076838"/>
            <a:ext cx="5400674" cy="1477328"/>
          </a:xfrm>
          <a:prstGeom prst="rect">
            <a:avLst/>
          </a:prstGeom>
          <a:noFill/>
        </p:spPr>
        <p:txBody>
          <a:bodyPr wrap="square" rtlCol="0">
            <a:spAutoFit/>
          </a:bodyPr>
          <a:lstStyle/>
          <a:p>
            <a:pPr marL="342900" indent="-342900" algn="ctr">
              <a:buFont typeface="+mj-lt"/>
              <a:buAutoNum type="arabicPeriod"/>
            </a:pPr>
            <a:r>
              <a:rPr lang="en-US" dirty="0"/>
              <a:t>Fútbol, </a:t>
            </a:r>
            <a:r>
              <a:rPr lang="en-US" dirty="0" err="1"/>
              <a:t>deportes</a:t>
            </a:r>
            <a:r>
              <a:rPr lang="en-US" dirty="0"/>
              <a:t> y </a:t>
            </a:r>
            <a:r>
              <a:rPr lang="en-US" dirty="0" err="1"/>
              <a:t>televisión</a:t>
            </a:r>
            <a:endParaRPr lang="en-US" dirty="0"/>
          </a:p>
          <a:p>
            <a:pPr marL="342900" indent="-342900" algn="ctr">
              <a:buFont typeface="+mj-lt"/>
              <a:buAutoNum type="arabicPeriod"/>
            </a:pPr>
            <a:r>
              <a:rPr lang="es-ES" dirty="0"/>
              <a:t>Internet, publicidad, servicios y soporte</a:t>
            </a:r>
          </a:p>
          <a:p>
            <a:pPr marL="342900" indent="-342900" algn="ctr">
              <a:buFont typeface="+mj-lt"/>
              <a:buAutoNum type="arabicPeriod"/>
            </a:pPr>
            <a:r>
              <a:rPr lang="es-ES" dirty="0"/>
              <a:t>Aplicaciones, facturación, deportes y otros</a:t>
            </a:r>
          </a:p>
          <a:p>
            <a:pPr marL="342900" indent="-342900" algn="ctr">
              <a:buFont typeface="+mj-lt"/>
              <a:buAutoNum type="arabicPeriod"/>
            </a:pPr>
            <a:r>
              <a:rPr lang="es-ES" dirty="0"/>
              <a:t>Gestión del perfil</a:t>
            </a:r>
            <a:endParaRPr lang="es-BO" dirty="0"/>
          </a:p>
          <a:p>
            <a:endParaRPr lang="en-US" dirty="0"/>
          </a:p>
        </p:txBody>
      </p:sp>
      <p:sp>
        <p:nvSpPr>
          <p:cNvPr id="13" name="Arrow: Right 12">
            <a:extLst>
              <a:ext uri="{FF2B5EF4-FFF2-40B4-BE49-F238E27FC236}">
                <a16:creationId xmlns:a16="http://schemas.microsoft.com/office/drawing/2014/main" id="{62E15B63-8052-461E-9748-64C87B772A36}"/>
              </a:ext>
            </a:extLst>
          </p:cNvPr>
          <p:cNvSpPr/>
          <p:nvPr/>
        </p:nvSpPr>
        <p:spPr>
          <a:xfrm>
            <a:off x="5702401" y="3429000"/>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4" name="TextBox 3">
            <a:extLst>
              <a:ext uri="{FF2B5EF4-FFF2-40B4-BE49-F238E27FC236}">
                <a16:creationId xmlns:a16="http://schemas.microsoft.com/office/drawing/2014/main" id="{10ABD3C8-7524-4311-A306-82516D36E0DE}"/>
              </a:ext>
            </a:extLst>
          </p:cNvPr>
          <p:cNvSpPr txBox="1"/>
          <p:nvPr/>
        </p:nvSpPr>
        <p:spPr>
          <a:xfrm>
            <a:off x="5373446" y="3047212"/>
            <a:ext cx="1304239" cy="261610"/>
          </a:xfrm>
          <a:prstGeom prst="rect">
            <a:avLst/>
          </a:prstGeom>
          <a:noFill/>
        </p:spPr>
        <p:txBody>
          <a:bodyPr wrap="square" rtlCol="0">
            <a:spAutoFit/>
          </a:bodyPr>
          <a:lstStyle/>
          <a:p>
            <a:r>
              <a:rPr lang="es-BO" sz="1100" dirty="0"/>
              <a:t>Puntaje de 1,285</a:t>
            </a:r>
            <a:endParaRPr lang="en-US" sz="1100" dirty="0"/>
          </a:p>
        </p:txBody>
      </p:sp>
    </p:spTree>
    <p:extLst>
      <p:ext uri="{BB962C8B-B14F-4D97-AF65-F5344CB8AC3E}">
        <p14:creationId xmlns:p14="http://schemas.microsoft.com/office/powerpoint/2010/main" val="479379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Modelado – Publicaciones - LDA</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3" name="TextBox 2">
            <a:extLst>
              <a:ext uri="{FF2B5EF4-FFF2-40B4-BE49-F238E27FC236}">
                <a16:creationId xmlns:a16="http://schemas.microsoft.com/office/drawing/2014/main" id="{07C7CC8D-43E1-4003-A3AD-2B208CC2F139}"/>
              </a:ext>
            </a:extLst>
          </p:cNvPr>
          <p:cNvSpPr txBox="1"/>
          <p:nvPr/>
        </p:nvSpPr>
        <p:spPr>
          <a:xfrm>
            <a:off x="6348729" y="2598934"/>
            <a:ext cx="5400674" cy="2031325"/>
          </a:xfrm>
          <a:prstGeom prst="rect">
            <a:avLst/>
          </a:prstGeom>
          <a:noFill/>
        </p:spPr>
        <p:txBody>
          <a:bodyPr wrap="square" rtlCol="0">
            <a:spAutoFit/>
          </a:bodyPr>
          <a:lstStyle/>
          <a:p>
            <a:pPr marL="342900" indent="-342900" algn="ctr">
              <a:buFont typeface="+mj-lt"/>
              <a:buAutoNum type="arabicPeriod"/>
            </a:pPr>
            <a:r>
              <a:rPr lang="es-ES" dirty="0"/>
              <a:t>Gestión de perfil, otros y programación</a:t>
            </a:r>
          </a:p>
          <a:p>
            <a:pPr marL="342900" indent="-342900" algn="ctr">
              <a:buFont typeface="+mj-lt"/>
              <a:buAutoNum type="arabicPeriod"/>
            </a:pPr>
            <a:r>
              <a:rPr lang="es-ES" dirty="0"/>
              <a:t>Fútbol, deportes y televisión</a:t>
            </a:r>
          </a:p>
          <a:p>
            <a:pPr marL="342900" indent="-342900" algn="ctr">
              <a:buFont typeface="+mj-lt"/>
              <a:buAutoNum type="arabicPeriod"/>
            </a:pPr>
            <a:r>
              <a:rPr lang="es-ES" dirty="0"/>
              <a:t>Promociones y servicios</a:t>
            </a:r>
          </a:p>
          <a:p>
            <a:pPr marL="342900" indent="-342900" algn="ctr">
              <a:buFont typeface="+mj-lt"/>
              <a:buAutoNum type="arabicPeriod"/>
            </a:pPr>
            <a:r>
              <a:rPr lang="es-ES" dirty="0"/>
              <a:t>Facturación, aplicaciones, soporte e información general</a:t>
            </a:r>
          </a:p>
          <a:p>
            <a:pPr marL="342900" indent="-342900" algn="ctr">
              <a:buFont typeface="+mj-lt"/>
              <a:buAutoNum type="arabicPeriod"/>
            </a:pPr>
            <a:r>
              <a:rPr lang="es-ES" dirty="0"/>
              <a:t>Televisión</a:t>
            </a:r>
          </a:p>
          <a:p>
            <a:pPr marL="342900" indent="-342900" algn="ctr">
              <a:buFont typeface="+mj-lt"/>
              <a:buAutoNum type="arabicPeriod"/>
            </a:pPr>
            <a:r>
              <a:rPr lang="es-ES" dirty="0"/>
              <a:t>Internet y servicios</a:t>
            </a:r>
            <a:endParaRPr lang="en-US" dirty="0"/>
          </a:p>
        </p:txBody>
      </p:sp>
      <p:sp>
        <p:nvSpPr>
          <p:cNvPr id="13" name="Arrow: Right 12">
            <a:extLst>
              <a:ext uri="{FF2B5EF4-FFF2-40B4-BE49-F238E27FC236}">
                <a16:creationId xmlns:a16="http://schemas.microsoft.com/office/drawing/2014/main" id="{62E15B63-8052-461E-9748-64C87B772A36}"/>
              </a:ext>
            </a:extLst>
          </p:cNvPr>
          <p:cNvSpPr/>
          <p:nvPr/>
        </p:nvSpPr>
        <p:spPr>
          <a:xfrm>
            <a:off x="5702401" y="3429000"/>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4" name="TextBox 3">
            <a:extLst>
              <a:ext uri="{FF2B5EF4-FFF2-40B4-BE49-F238E27FC236}">
                <a16:creationId xmlns:a16="http://schemas.microsoft.com/office/drawing/2014/main" id="{10ABD3C8-7524-4311-A306-82516D36E0DE}"/>
              </a:ext>
            </a:extLst>
          </p:cNvPr>
          <p:cNvSpPr txBox="1"/>
          <p:nvPr/>
        </p:nvSpPr>
        <p:spPr>
          <a:xfrm>
            <a:off x="5443880" y="3076838"/>
            <a:ext cx="1304239" cy="261610"/>
          </a:xfrm>
          <a:prstGeom prst="rect">
            <a:avLst/>
          </a:prstGeom>
          <a:noFill/>
        </p:spPr>
        <p:txBody>
          <a:bodyPr wrap="square" rtlCol="0">
            <a:spAutoFit/>
          </a:bodyPr>
          <a:lstStyle/>
          <a:p>
            <a:r>
              <a:rPr lang="es-BO" sz="1100" dirty="0"/>
              <a:t>Puntaje de 0,69</a:t>
            </a:r>
            <a:endParaRPr lang="en-US" sz="1100" dirty="0"/>
          </a:p>
        </p:txBody>
      </p:sp>
      <p:pic>
        <p:nvPicPr>
          <p:cNvPr id="10" name="Picture 9">
            <a:extLst>
              <a:ext uri="{FF2B5EF4-FFF2-40B4-BE49-F238E27FC236}">
                <a16:creationId xmlns:a16="http://schemas.microsoft.com/office/drawing/2014/main" id="{926002D4-05BA-4E08-B57B-D5AFFB47B1FB}"/>
              </a:ext>
            </a:extLst>
          </p:cNvPr>
          <p:cNvPicPr>
            <a:picLocks noChangeAspect="1"/>
          </p:cNvPicPr>
          <p:nvPr/>
        </p:nvPicPr>
        <p:blipFill>
          <a:blip r:embed="rId6"/>
          <a:stretch>
            <a:fillRect/>
          </a:stretch>
        </p:blipFill>
        <p:spPr>
          <a:xfrm>
            <a:off x="1888406" y="1463078"/>
            <a:ext cx="3136547" cy="2271713"/>
          </a:xfrm>
          <a:prstGeom prst="rect">
            <a:avLst/>
          </a:prstGeom>
        </p:spPr>
      </p:pic>
      <p:pic>
        <p:nvPicPr>
          <p:cNvPr id="15" name="Picture 14">
            <a:extLst>
              <a:ext uri="{FF2B5EF4-FFF2-40B4-BE49-F238E27FC236}">
                <a16:creationId xmlns:a16="http://schemas.microsoft.com/office/drawing/2014/main" id="{80F19C7B-A2C3-4AAA-B96D-95C6D1245EDD}"/>
              </a:ext>
            </a:extLst>
          </p:cNvPr>
          <p:cNvPicPr>
            <a:picLocks noChangeAspect="1"/>
          </p:cNvPicPr>
          <p:nvPr/>
        </p:nvPicPr>
        <p:blipFill>
          <a:blip r:embed="rId7"/>
          <a:stretch>
            <a:fillRect/>
          </a:stretch>
        </p:blipFill>
        <p:spPr>
          <a:xfrm>
            <a:off x="2163656" y="3952898"/>
            <a:ext cx="2861297" cy="2748027"/>
          </a:xfrm>
          <a:prstGeom prst="rect">
            <a:avLst/>
          </a:prstGeom>
        </p:spPr>
      </p:pic>
    </p:spTree>
    <p:extLst>
      <p:ext uri="{BB962C8B-B14F-4D97-AF65-F5344CB8AC3E}">
        <p14:creationId xmlns:p14="http://schemas.microsoft.com/office/powerpoint/2010/main" val="1630342133"/>
      </p:ext>
    </p:extLst>
  </p:cSld>
  <p:clrMapOvr>
    <a:masterClrMapping/>
  </p:clrMapOvr>
</p:sld>
</file>

<file path=ppt/theme/theme1.xml><?xml version="1.0" encoding="utf-8"?>
<a:theme xmlns:a="http://schemas.openxmlformats.org/drawingml/2006/main" name="Faceta">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3001</TotalTime>
  <Words>2573</Words>
  <Application>Microsoft Office PowerPoint</Application>
  <PresentationFormat>Widescreen</PresentationFormat>
  <Paragraphs>223</Paragraphs>
  <Slides>28</Slides>
  <Notes>27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 Black</vt:lpstr>
      <vt:lpstr>Calibri</vt:lpstr>
      <vt:lpstr>Franklin Gothic Medium Cond</vt:lpstr>
      <vt:lpstr>Garamond</vt:lpstr>
      <vt:lpstr>Helvetica</vt:lpstr>
      <vt:lpstr>Times</vt:lpstr>
      <vt:lpstr>Trebuchet MS</vt:lpstr>
      <vt:lpstr>Wingdings 3</vt:lpstr>
      <vt:lpstr>Faceta</vt:lpstr>
      <vt:lpstr>PowerPoint Presentation</vt:lpstr>
      <vt:lpstr>Introducción</vt:lpstr>
      <vt:lpstr>Problemática</vt:lpstr>
      <vt:lpstr>Objetivo general</vt:lpstr>
      <vt:lpstr>Marco Metodológico</vt:lpstr>
      <vt:lpstr>Preparación de datos</vt:lpstr>
      <vt:lpstr>Preparación de datos</vt:lpstr>
      <vt:lpstr>Modelado – Publicaciones - NMF</vt:lpstr>
      <vt:lpstr>Modelado – Publicaciones - LDA</vt:lpstr>
      <vt:lpstr>Modelado – Comentarios - NMF</vt:lpstr>
      <vt:lpstr>Modelado – Comentarios - LDA</vt:lpstr>
      <vt:lpstr>Modelado – Comentarios – AS</vt:lpstr>
      <vt:lpstr>Métricas útiles</vt:lpstr>
      <vt:lpstr>Resultados</vt:lpstr>
      <vt:lpstr>Resultados</vt:lpstr>
      <vt:lpstr>Resultados</vt:lpstr>
      <vt:lpstr>Resultados</vt:lpstr>
      <vt:lpstr>Resultados</vt:lpstr>
      <vt:lpstr>Resultados</vt:lpstr>
      <vt:lpstr>Resultados</vt:lpstr>
      <vt:lpstr>Resultados</vt:lpstr>
      <vt:lpstr>Resultados</vt:lpstr>
      <vt:lpstr>Resultados</vt:lpstr>
      <vt:lpstr>Decisiones y recomendaciones</vt:lpstr>
      <vt:lpstr>Discusión de resultados</vt:lpstr>
      <vt:lpstr>Conclusiones y recomendaciones</vt:lpstr>
      <vt:lpstr>Muchas gracias por su atención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numérico Cálculo numérico Cálculo computarizado</dc:title>
  <dc:creator>Usuario de Windows</dc:creator>
  <cp:lastModifiedBy>Cesar Quiroga</cp:lastModifiedBy>
  <cp:revision>112</cp:revision>
  <dcterms:created xsi:type="dcterms:W3CDTF">2022-01-23T23:20:50Z</dcterms:created>
  <dcterms:modified xsi:type="dcterms:W3CDTF">2024-03-12T05:10:11Z</dcterms:modified>
</cp:coreProperties>
</file>